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73" r:id="rId2"/>
  </p:sldMasterIdLst>
  <p:notesMasterIdLst>
    <p:notesMasterId r:id="rId32"/>
  </p:notesMasterIdLst>
  <p:sldIdLst>
    <p:sldId id="257" r:id="rId3"/>
    <p:sldId id="349" r:id="rId4"/>
    <p:sldId id="350" r:id="rId5"/>
    <p:sldId id="399" r:id="rId6"/>
    <p:sldId id="351" r:id="rId7"/>
    <p:sldId id="392" r:id="rId8"/>
    <p:sldId id="393" r:id="rId9"/>
    <p:sldId id="394" r:id="rId10"/>
    <p:sldId id="395" r:id="rId11"/>
    <p:sldId id="377" r:id="rId12"/>
    <p:sldId id="396" r:id="rId13"/>
    <p:sldId id="397" r:id="rId14"/>
    <p:sldId id="398" r:id="rId15"/>
    <p:sldId id="400" r:id="rId16"/>
    <p:sldId id="401" r:id="rId17"/>
    <p:sldId id="402" r:id="rId18"/>
    <p:sldId id="403" r:id="rId19"/>
    <p:sldId id="410" r:id="rId20"/>
    <p:sldId id="404" r:id="rId21"/>
    <p:sldId id="407" r:id="rId22"/>
    <p:sldId id="408" r:id="rId23"/>
    <p:sldId id="409" r:id="rId24"/>
    <p:sldId id="411" r:id="rId25"/>
    <p:sldId id="412" r:id="rId26"/>
    <p:sldId id="405" r:id="rId27"/>
    <p:sldId id="414" r:id="rId28"/>
    <p:sldId id="413" r:id="rId29"/>
    <p:sldId id="415" r:id="rId30"/>
    <p:sldId id="416" r:id="rId3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697" autoAdjust="0"/>
    <p:restoredTop sz="94660"/>
  </p:normalViewPr>
  <p:slideViewPr>
    <p:cSldViewPr>
      <p:cViewPr varScale="1">
        <p:scale>
          <a:sx n="92" d="100"/>
          <a:sy n="92" d="100"/>
        </p:scale>
        <p:origin x="1110" y="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viewProps" Target="view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DF5332-2E67-4197-A9D6-96730940DD45}" type="datetimeFigureOut">
              <a:rPr lang="en-US" smtClean="0"/>
              <a:pPr/>
              <a:t>2/25/2014</a:t>
            </a:fld>
            <a:endParaRPr 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ED3CE85-8A39-439B-A638-99B69752E80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95748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FC97659-6C04-48EA-B305-2919BD7837F2}" type="slidenum">
              <a:rPr lang="en-US">
                <a:solidFill>
                  <a:prstClr val="black"/>
                </a:solidFill>
              </a:rPr>
              <a:pPr/>
              <a:t>2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860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0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540012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BFDF46B-139F-40D0-A761-0C7F7CC6D8A3}" type="slidenum">
              <a:rPr lang="en-US">
                <a:solidFill>
                  <a:prstClr val="black"/>
                </a:solidFill>
              </a:rPr>
              <a:pPr/>
              <a:t>11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880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80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378084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BFDF46B-139F-40D0-A761-0C7F7CC6D8A3}" type="slidenum">
              <a:rPr lang="en-US">
                <a:solidFill>
                  <a:prstClr val="black"/>
                </a:solidFill>
              </a:rPr>
              <a:pPr/>
              <a:t>12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880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80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736682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BFDF46B-139F-40D0-A761-0C7F7CC6D8A3}" type="slidenum">
              <a:rPr lang="en-US">
                <a:solidFill>
                  <a:prstClr val="black"/>
                </a:solidFill>
              </a:rPr>
              <a:pPr/>
              <a:t>13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880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80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561272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787E5E6-C63B-40EA-BA86-4CAB31B02106}" type="slidenum">
              <a:rPr lang="en-US">
                <a:solidFill>
                  <a:prstClr val="black"/>
                </a:solidFill>
              </a:rPr>
              <a:pPr/>
              <a:t>14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870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70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759405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787E5E6-C63B-40EA-BA86-4CAB31B02106}" type="slidenum">
              <a:rPr lang="en-US">
                <a:solidFill>
                  <a:prstClr val="black"/>
                </a:solidFill>
              </a:rPr>
              <a:pPr/>
              <a:t>15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870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70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318224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787E5E6-C63B-40EA-BA86-4CAB31B02106}" type="slidenum">
              <a:rPr lang="en-US">
                <a:solidFill>
                  <a:prstClr val="black"/>
                </a:solidFill>
              </a:rPr>
              <a:pPr/>
              <a:t>16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870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70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679815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787E5E6-C63B-40EA-BA86-4CAB31B02106}" type="slidenum">
              <a:rPr lang="en-US">
                <a:solidFill>
                  <a:prstClr val="black"/>
                </a:solidFill>
              </a:rPr>
              <a:pPr/>
              <a:t>17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870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70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6759143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787E5E6-C63B-40EA-BA86-4CAB31B02106}" type="slidenum">
              <a:rPr lang="en-US">
                <a:solidFill>
                  <a:prstClr val="black"/>
                </a:solidFill>
              </a:rPr>
              <a:pPr/>
              <a:t>18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870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70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5230750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787E5E6-C63B-40EA-BA86-4CAB31B02106}" type="slidenum">
              <a:rPr lang="en-US">
                <a:solidFill>
                  <a:prstClr val="black"/>
                </a:solidFill>
              </a:rPr>
              <a:pPr/>
              <a:t>19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870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70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0558738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787E5E6-C63B-40EA-BA86-4CAB31B02106}" type="slidenum">
              <a:rPr lang="en-US">
                <a:solidFill>
                  <a:prstClr val="black"/>
                </a:solidFill>
              </a:rPr>
              <a:pPr/>
              <a:t>20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870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70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443490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787E5E6-C63B-40EA-BA86-4CAB31B02106}" type="slidenum">
              <a:rPr lang="en-US">
                <a:solidFill>
                  <a:prstClr val="black"/>
                </a:solidFill>
              </a:rPr>
              <a:pPr/>
              <a:t>3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870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70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2422819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787E5E6-C63B-40EA-BA86-4CAB31B02106}" type="slidenum">
              <a:rPr lang="en-US">
                <a:solidFill>
                  <a:prstClr val="black"/>
                </a:solidFill>
              </a:rPr>
              <a:pPr/>
              <a:t>21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870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70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0793876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787E5E6-C63B-40EA-BA86-4CAB31B02106}" type="slidenum">
              <a:rPr lang="en-US">
                <a:solidFill>
                  <a:prstClr val="black"/>
                </a:solidFill>
              </a:rPr>
              <a:pPr/>
              <a:t>22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870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70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8559214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787E5E6-C63B-40EA-BA86-4CAB31B02106}" type="slidenum">
              <a:rPr lang="en-US">
                <a:solidFill>
                  <a:prstClr val="black"/>
                </a:solidFill>
              </a:rPr>
              <a:pPr/>
              <a:t>23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870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70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7554257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787E5E6-C63B-40EA-BA86-4CAB31B02106}" type="slidenum">
              <a:rPr lang="en-US">
                <a:solidFill>
                  <a:prstClr val="black"/>
                </a:solidFill>
              </a:rPr>
              <a:pPr/>
              <a:t>24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870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70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2025574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787E5E6-C63B-40EA-BA86-4CAB31B02106}" type="slidenum">
              <a:rPr lang="en-US">
                <a:solidFill>
                  <a:prstClr val="black"/>
                </a:solidFill>
              </a:rPr>
              <a:pPr/>
              <a:t>25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870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70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8106228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787E5E6-C63B-40EA-BA86-4CAB31B02106}" type="slidenum">
              <a:rPr lang="en-US">
                <a:solidFill>
                  <a:prstClr val="black"/>
                </a:solidFill>
              </a:rPr>
              <a:pPr/>
              <a:t>26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870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70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2593037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787E5E6-C63B-40EA-BA86-4CAB31B02106}" type="slidenum">
              <a:rPr lang="en-US">
                <a:solidFill>
                  <a:prstClr val="black"/>
                </a:solidFill>
              </a:rPr>
              <a:pPr/>
              <a:t>27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870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70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204971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787E5E6-C63B-40EA-BA86-4CAB31B02106}" type="slidenum">
              <a:rPr lang="en-US">
                <a:solidFill>
                  <a:prstClr val="black"/>
                </a:solidFill>
              </a:rPr>
              <a:pPr/>
              <a:t>28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870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70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762677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787E5E6-C63B-40EA-BA86-4CAB31B02106}" type="slidenum">
              <a:rPr lang="en-US">
                <a:solidFill>
                  <a:prstClr val="black"/>
                </a:solidFill>
              </a:rPr>
              <a:pPr/>
              <a:t>4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870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70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950805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BFDF46B-139F-40D0-A761-0C7F7CC6D8A3}" type="slidenum">
              <a:rPr lang="en-US">
                <a:solidFill>
                  <a:prstClr val="black"/>
                </a:solidFill>
              </a:rPr>
              <a:pPr/>
              <a:t>5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880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80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681131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BFDF46B-139F-40D0-A761-0C7F7CC6D8A3}" type="slidenum">
              <a:rPr lang="en-US">
                <a:solidFill>
                  <a:prstClr val="black"/>
                </a:solidFill>
              </a:rPr>
              <a:pPr/>
              <a:t>6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880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80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28757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787E5E6-C63B-40EA-BA86-4CAB31B02106}" type="slidenum">
              <a:rPr lang="en-US">
                <a:solidFill>
                  <a:prstClr val="black"/>
                </a:solidFill>
              </a:rPr>
              <a:pPr/>
              <a:t>7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870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70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481012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BFDF46B-139F-40D0-A761-0C7F7CC6D8A3}" type="slidenum">
              <a:rPr lang="en-US">
                <a:solidFill>
                  <a:prstClr val="black"/>
                </a:solidFill>
              </a:rPr>
              <a:pPr/>
              <a:t>8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880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80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059189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BFDF46B-139F-40D0-A761-0C7F7CC6D8A3}" type="slidenum">
              <a:rPr lang="en-US">
                <a:solidFill>
                  <a:prstClr val="black"/>
                </a:solidFill>
              </a:rPr>
              <a:pPr/>
              <a:t>9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880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80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239638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BFDF46B-139F-40D0-A761-0C7F7CC6D8A3}" type="slidenum">
              <a:rPr lang="en-US">
                <a:solidFill>
                  <a:prstClr val="black"/>
                </a:solidFill>
              </a:rPr>
              <a:pPr/>
              <a:t>10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880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80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8922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DF7D1-4D51-4000-A8B3-8D20A340E8CD}" type="datetimeFigureOut">
              <a:rPr lang="en-US" smtClean="0"/>
              <a:pPr/>
              <a:t>2/25/2014</a:t>
            </a:fld>
            <a:endParaRPr 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E1A8D2-BA59-47FB-96E1-911D86B22B6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DF7D1-4D51-4000-A8B3-8D20A340E8CD}" type="datetimeFigureOut">
              <a:rPr lang="en-US" smtClean="0"/>
              <a:pPr/>
              <a:t>2/25/2014</a:t>
            </a:fld>
            <a:endParaRPr 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E1A8D2-BA59-47FB-96E1-911D86B22B6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DF7D1-4D51-4000-A8B3-8D20A340E8CD}" type="datetimeFigureOut">
              <a:rPr lang="en-US" smtClean="0"/>
              <a:pPr/>
              <a:t>2/25/2014</a:t>
            </a:fld>
            <a:endParaRPr 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E1A8D2-BA59-47FB-96E1-911D86B22B6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533400"/>
            <a:ext cx="7721600" cy="1905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65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914400" y="3028950"/>
            <a:ext cx="6400800" cy="1771650"/>
          </a:xfrm>
        </p:spPr>
        <p:txBody>
          <a:bodyPr/>
          <a:lstStyle>
            <a:lvl1pPr marL="0" indent="0">
              <a:buFont typeface="Monotype Sorts" pitchFamily="2" charset="2"/>
              <a:buNone/>
              <a:defRPr>
                <a:latin typeface="Arial Black" pitchFamily="34" charset="0"/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66564" name="Rectangle 4"/>
          <p:cNvSpPr>
            <a:spLocks noGrp="1" noChangeArrowheads="1"/>
          </p:cNvSpPr>
          <p:nvPr>
            <p:ph type="dt" sz="half" idx="2"/>
          </p:nvPr>
        </p:nvSpPr>
        <p:spPr>
          <a:xfrm>
            <a:off x="711200" y="6229350"/>
            <a:ext cx="1930400" cy="514350"/>
          </a:xfrm>
        </p:spPr>
        <p:txBody>
          <a:bodyPr/>
          <a:lstStyle>
            <a:lvl1pPr>
              <a:defRPr>
                <a:solidFill>
                  <a:srgbClr val="5E574E"/>
                </a:solidFill>
              </a:defRPr>
            </a:lvl1pPr>
          </a:lstStyle>
          <a:p>
            <a:endParaRPr lang="en-US"/>
          </a:p>
        </p:txBody>
      </p:sp>
      <p:sp>
        <p:nvSpPr>
          <p:cNvPr id="66565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3149600" y="6229350"/>
            <a:ext cx="2844800" cy="514350"/>
          </a:xfrm>
        </p:spPr>
        <p:txBody>
          <a:bodyPr/>
          <a:lstStyle>
            <a:lvl1pPr>
              <a:spcBef>
                <a:spcPct val="0"/>
              </a:spcBef>
              <a:defRPr>
                <a:solidFill>
                  <a:srgbClr val="5E574E"/>
                </a:solidFill>
              </a:defRPr>
            </a:lvl1pPr>
          </a:lstStyle>
          <a:p>
            <a:endParaRPr lang="en-US"/>
          </a:p>
        </p:txBody>
      </p:sp>
      <p:sp>
        <p:nvSpPr>
          <p:cNvPr id="66566" name="Rectangle 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604000" y="6229350"/>
            <a:ext cx="1828800" cy="514350"/>
          </a:xfrm>
        </p:spPr>
        <p:txBody>
          <a:bodyPr/>
          <a:lstStyle>
            <a:lvl1pPr>
              <a:defRPr>
                <a:solidFill>
                  <a:srgbClr val="5E574E"/>
                </a:solidFill>
              </a:defRPr>
            </a:lvl1pPr>
          </a:lstStyle>
          <a:p>
            <a:fld id="{916C66C5-7DFE-4220-9FE1-A3CA8EA01032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66567" name="Line 7"/>
          <p:cNvSpPr>
            <a:spLocks noChangeShapeType="1"/>
          </p:cNvSpPr>
          <p:nvPr/>
        </p:nvSpPr>
        <p:spPr bwMode="auto">
          <a:xfrm>
            <a:off x="457200" y="2514600"/>
            <a:ext cx="8153400" cy="0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 smtClean="0">
              <a:solidFill>
                <a:srgbClr val="000000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5E574E"/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5E574E"/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DDFD222-E453-472C-B553-43E1189E21AE}" type="slidenum">
              <a:rPr lang="en-US">
                <a:solidFill>
                  <a:srgbClr val="5E574E"/>
                </a:solidFill>
              </a:rPr>
              <a:pPr/>
              <a:t>‹#›</a:t>
            </a:fld>
            <a:endParaRPr lang="en-US">
              <a:solidFill>
                <a:srgbClr val="5E574E"/>
              </a:solidFill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5E574E"/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5E574E"/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AD94EAD-3A0D-43D4-AD18-89E091F4326E}" type="slidenum">
              <a:rPr lang="en-US">
                <a:solidFill>
                  <a:srgbClr val="5E574E"/>
                </a:solidFill>
              </a:rPr>
              <a:pPr/>
              <a:t>‹#›</a:t>
            </a:fld>
            <a:endParaRPr lang="en-US">
              <a:solidFill>
                <a:srgbClr val="5E574E"/>
              </a:solidFill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885950"/>
            <a:ext cx="4013200" cy="41719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22800" y="1885950"/>
            <a:ext cx="4013200" cy="41719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5E574E"/>
              </a:solidFill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5E574E"/>
              </a:solidFill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BD81A84-347F-4DDF-BAE7-4AD7EF67DA1A}" type="slidenum">
              <a:rPr lang="en-US">
                <a:solidFill>
                  <a:srgbClr val="5E574E"/>
                </a:solidFill>
              </a:rPr>
              <a:pPr/>
              <a:t>‹#›</a:t>
            </a:fld>
            <a:endParaRPr lang="en-US">
              <a:solidFill>
                <a:srgbClr val="5E574E"/>
              </a:solidFill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5E574E"/>
              </a:solidFill>
            </a:endParaRPr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5E574E"/>
              </a:solidFill>
            </a:endParaRPr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C33EE4D-9D4E-4EF0-AD47-C324AD7553D9}" type="slidenum">
              <a:rPr lang="en-US">
                <a:solidFill>
                  <a:srgbClr val="5E574E"/>
                </a:solidFill>
              </a:rPr>
              <a:pPr/>
              <a:t>‹#›</a:t>
            </a:fld>
            <a:endParaRPr lang="en-US">
              <a:solidFill>
                <a:srgbClr val="5E574E"/>
              </a:solidFill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5E574E"/>
              </a:solidFill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5E574E"/>
              </a:solidFill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8AB8B5A-F46E-49EF-8E49-7D4823E30156}" type="slidenum">
              <a:rPr lang="en-US">
                <a:solidFill>
                  <a:srgbClr val="5E574E"/>
                </a:solidFill>
              </a:rPr>
              <a:pPr/>
              <a:t>‹#›</a:t>
            </a:fld>
            <a:endParaRPr lang="en-US">
              <a:solidFill>
                <a:srgbClr val="5E574E"/>
              </a:solidFill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5E574E"/>
              </a:solidFill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5E574E"/>
              </a:solidFill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3B12839-AB46-4EE9-A4EF-3FE952E895F7}" type="slidenum">
              <a:rPr lang="en-US">
                <a:solidFill>
                  <a:srgbClr val="5E574E"/>
                </a:solidFill>
              </a:rPr>
              <a:pPr/>
              <a:t>‹#›</a:t>
            </a:fld>
            <a:endParaRPr lang="en-US">
              <a:solidFill>
                <a:srgbClr val="5E574E"/>
              </a:solidFill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5E574E"/>
              </a:solidFill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5E574E"/>
              </a:solidFill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CF5C15F-19E2-41FF-8AF4-667E84177D41}" type="slidenum">
              <a:rPr lang="en-US">
                <a:solidFill>
                  <a:srgbClr val="5E574E"/>
                </a:solidFill>
              </a:rPr>
              <a:pPr/>
              <a:t>‹#›</a:t>
            </a:fld>
            <a:endParaRPr lang="en-US">
              <a:solidFill>
                <a:srgbClr val="5E574E"/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lang="en-US" altLang="zh-CN" sz="3400" b="1" kern="1200" dirty="0">
                <a:solidFill>
                  <a:srgbClr val="A5002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zh-CN" altLang="en-US" dirty="0" smtClean="0"/>
              <a:t>单击此处编辑母版标题样式</a:t>
            </a:r>
            <a:endParaRPr 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dirty="0" smtClean="0"/>
              <a:t>单击此处编辑母版文本样式</a:t>
            </a:r>
          </a:p>
          <a:p>
            <a:pPr lvl="1"/>
            <a:r>
              <a:rPr lang="zh-CN" altLang="en-US" dirty="0" smtClean="0"/>
              <a:t>第二级</a:t>
            </a:r>
          </a:p>
          <a:p>
            <a:pPr lvl="2"/>
            <a:r>
              <a:rPr lang="zh-CN" altLang="en-US" dirty="0" smtClean="0"/>
              <a:t>第三级</a:t>
            </a:r>
          </a:p>
          <a:p>
            <a:pPr lvl="3"/>
            <a:r>
              <a:rPr lang="zh-CN" altLang="en-US" dirty="0" smtClean="0"/>
              <a:t>第四级</a:t>
            </a:r>
          </a:p>
          <a:p>
            <a:pPr lvl="4"/>
            <a:r>
              <a:rPr lang="zh-CN" altLang="en-US" dirty="0" smtClean="0"/>
              <a:t>第五级</a:t>
            </a:r>
            <a:endParaRPr 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DF7D1-4D51-4000-A8B3-8D20A340E8CD}" type="datetimeFigureOut">
              <a:rPr lang="en-US" smtClean="0"/>
              <a:pPr/>
              <a:t>2/25/2014</a:t>
            </a:fld>
            <a:endParaRPr 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E1A8D2-BA59-47FB-96E1-911D86B22B6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5E574E"/>
              </a:solidFill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5E574E"/>
              </a:solidFill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2418FE5-389E-4DA0-81AC-5EB98838DD89}" type="slidenum">
              <a:rPr lang="en-US">
                <a:solidFill>
                  <a:srgbClr val="5E574E"/>
                </a:solidFill>
              </a:rPr>
              <a:pPr/>
              <a:t>‹#›</a:t>
            </a:fld>
            <a:endParaRPr lang="en-US">
              <a:solidFill>
                <a:srgbClr val="5E574E"/>
              </a:solidFill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5E574E"/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5E574E"/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1BCC775-3ADC-47AB-BC2E-E60055130C74}" type="slidenum">
              <a:rPr lang="en-US">
                <a:solidFill>
                  <a:srgbClr val="5E574E"/>
                </a:solidFill>
              </a:rPr>
              <a:pPr/>
              <a:t>‹#›</a:t>
            </a:fld>
            <a:endParaRPr lang="en-US">
              <a:solidFill>
                <a:srgbClr val="5E574E"/>
              </a:solidFill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578600" y="228600"/>
            <a:ext cx="2057400" cy="5829300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06400" y="228600"/>
            <a:ext cx="6019800" cy="5829300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5E574E"/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5E574E"/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FBCE291-D8F3-4C90-A8DB-6733BB373E02}" type="slidenum">
              <a:rPr lang="en-US">
                <a:solidFill>
                  <a:srgbClr val="5E574E"/>
                </a:solidFill>
              </a:rPr>
              <a:pPr/>
              <a:t>‹#›</a:t>
            </a:fld>
            <a:endParaRPr lang="en-US">
              <a:solidFill>
                <a:srgbClr val="5E574E"/>
              </a:solidFill>
            </a:endParaRP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clipArtAndTx" preserve="1">
  <p:cSld name="标题，剪贴画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06400" y="228600"/>
            <a:ext cx="8204200" cy="1143000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剪贴画占位符 2"/>
          <p:cNvSpPr>
            <a:spLocks noGrp="1"/>
          </p:cNvSpPr>
          <p:nvPr>
            <p:ph type="clipArt" sz="half" idx="1"/>
          </p:nvPr>
        </p:nvSpPr>
        <p:spPr>
          <a:xfrm>
            <a:off x="457200" y="1885950"/>
            <a:ext cx="4013200" cy="4171950"/>
          </a:xfrm>
        </p:spPr>
        <p:txBody>
          <a:bodyPr/>
          <a:lstStyle/>
          <a:p>
            <a:endParaRPr 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622800" y="1885950"/>
            <a:ext cx="4013200" cy="4171950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431800" y="622935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5E574E"/>
              </a:solidFill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3124200" y="622935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5E574E"/>
              </a:solidFill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6731000" y="622935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13093B3B-E81E-490B-8F1F-1C571ED82160}" type="slidenum">
              <a:rPr lang="en-US">
                <a:solidFill>
                  <a:srgbClr val="5E574E"/>
                </a:solidFill>
              </a:rPr>
              <a:pPr/>
              <a:t>‹#›</a:t>
            </a:fld>
            <a:endParaRPr lang="en-US">
              <a:solidFill>
                <a:srgbClr val="5E574E"/>
              </a:solidFill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DF7D1-4D51-4000-A8B3-8D20A340E8CD}" type="datetimeFigureOut">
              <a:rPr lang="en-US" smtClean="0"/>
              <a:pPr/>
              <a:t>2/25/2014</a:t>
            </a:fld>
            <a:endParaRPr 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E1A8D2-BA59-47FB-96E1-911D86B22B6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DF7D1-4D51-4000-A8B3-8D20A340E8CD}" type="datetimeFigureOut">
              <a:rPr lang="en-US" smtClean="0"/>
              <a:pPr/>
              <a:t>2/25/2014</a:t>
            </a:fld>
            <a:endParaRPr 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E1A8D2-BA59-47FB-96E1-911D86B22B6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DF7D1-4D51-4000-A8B3-8D20A340E8CD}" type="datetimeFigureOut">
              <a:rPr lang="en-US" smtClean="0"/>
              <a:pPr/>
              <a:t>2/25/2014</a:t>
            </a:fld>
            <a:endParaRPr 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E1A8D2-BA59-47FB-96E1-911D86B22B6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DF7D1-4D51-4000-A8B3-8D20A340E8CD}" type="datetimeFigureOut">
              <a:rPr lang="en-US" smtClean="0"/>
              <a:pPr/>
              <a:t>2/25/2014</a:t>
            </a:fld>
            <a:endParaRPr 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E1A8D2-BA59-47FB-96E1-911D86B22B6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DF7D1-4D51-4000-A8B3-8D20A340E8CD}" type="datetimeFigureOut">
              <a:rPr lang="en-US" smtClean="0"/>
              <a:pPr/>
              <a:t>2/25/2014</a:t>
            </a:fld>
            <a:endParaRPr 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E1A8D2-BA59-47FB-96E1-911D86B22B6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DF7D1-4D51-4000-A8B3-8D20A340E8CD}" type="datetimeFigureOut">
              <a:rPr lang="en-US" smtClean="0"/>
              <a:pPr/>
              <a:t>2/25/2014</a:t>
            </a:fld>
            <a:endParaRPr 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E1A8D2-BA59-47FB-96E1-911D86B22B6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DF7D1-4D51-4000-A8B3-8D20A340E8CD}" type="datetimeFigureOut">
              <a:rPr lang="en-US" smtClean="0"/>
              <a:pPr/>
              <a:t>2/25/2014</a:t>
            </a:fld>
            <a:endParaRPr 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E1A8D2-BA59-47FB-96E1-911D86B22B6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4DF7D1-4D51-4000-A8B3-8D20A340E8CD}" type="datetimeFigureOut">
              <a:rPr lang="en-US" smtClean="0"/>
              <a:pPr/>
              <a:t>2/25/2014</a:t>
            </a:fld>
            <a:endParaRPr 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E1A8D2-BA59-47FB-96E1-911D86B22B6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>
          <a:outerShdw dist="107763" dir="2700000" algn="ctr" rotWithShape="0">
            <a:srgbClr val="000000"/>
          </a:outerShdw>
        </a:effectLst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06400" y="228600"/>
            <a:ext cx="82042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6553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885950"/>
            <a:ext cx="8178800" cy="4171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6554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31800" y="622935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50000"/>
              </a:spcBef>
              <a:defRPr sz="1400">
                <a:solidFill>
                  <a:schemeClr val="bg2"/>
                </a:solidFill>
                <a:latin typeface="Arial" charset="0"/>
              </a:defRPr>
            </a:lvl1pPr>
          </a:lstStyle>
          <a:p>
            <a:pPr eaLnBrk="0" fontAlgn="base" hangingPunct="0">
              <a:spcAft>
                <a:spcPct val="0"/>
              </a:spcAft>
            </a:pPr>
            <a:endParaRPr lang="en-US" smtClean="0">
              <a:solidFill>
                <a:srgbClr val="5E574E"/>
              </a:solidFill>
            </a:endParaRPr>
          </a:p>
        </p:txBody>
      </p:sp>
      <p:sp>
        <p:nvSpPr>
          <p:cNvPr id="6554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2935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50000"/>
              </a:spcBef>
              <a:defRPr sz="1400">
                <a:solidFill>
                  <a:schemeClr val="bg2"/>
                </a:solidFill>
                <a:latin typeface="Arial" charset="0"/>
              </a:defRPr>
            </a:lvl1pPr>
          </a:lstStyle>
          <a:p>
            <a:pPr eaLnBrk="0" fontAlgn="base" hangingPunct="0">
              <a:spcAft>
                <a:spcPct val="0"/>
              </a:spcAft>
            </a:pPr>
            <a:endParaRPr lang="en-US" smtClean="0">
              <a:solidFill>
                <a:srgbClr val="5E574E"/>
              </a:solidFill>
            </a:endParaRPr>
          </a:p>
        </p:txBody>
      </p:sp>
      <p:sp>
        <p:nvSpPr>
          <p:cNvPr id="6554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31000" y="622935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50000"/>
              </a:spcBef>
              <a:defRPr sz="1400">
                <a:solidFill>
                  <a:schemeClr val="bg2"/>
                </a:solidFill>
                <a:latin typeface="Arial" charset="0"/>
              </a:defRPr>
            </a:lvl1pPr>
          </a:lstStyle>
          <a:p>
            <a:pPr eaLnBrk="0" fontAlgn="base" hangingPunct="0">
              <a:spcAft>
                <a:spcPct val="0"/>
              </a:spcAft>
            </a:pPr>
            <a:fld id="{6B1821FE-FA4C-47C1-B685-876E6334E4D6}" type="slidenum">
              <a:rPr lang="en-US" smtClean="0">
                <a:solidFill>
                  <a:srgbClr val="5E574E"/>
                </a:solidFill>
              </a:rPr>
              <a:pPr eaLnBrk="0" fontAlgn="base" hangingPunct="0">
                <a:spcAft>
                  <a:spcPct val="0"/>
                </a:spcAft>
              </a:pPr>
              <a:t>‹#›</a:t>
            </a:fld>
            <a:endParaRPr lang="en-US" smtClean="0">
              <a:solidFill>
                <a:srgbClr val="5E574E"/>
              </a:solidFill>
            </a:endParaRPr>
          </a:p>
        </p:txBody>
      </p:sp>
      <p:sp>
        <p:nvSpPr>
          <p:cNvPr id="65543" name="Line 7"/>
          <p:cNvSpPr>
            <a:spLocks noChangeShapeType="1"/>
          </p:cNvSpPr>
          <p:nvPr/>
        </p:nvSpPr>
        <p:spPr bwMode="auto">
          <a:xfrm>
            <a:off x="457200" y="1600200"/>
            <a:ext cx="8153400" cy="0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 smtClean="0">
              <a:solidFill>
                <a:srgbClr val="000000"/>
              </a:solidFill>
              <a:latin typeface="Times New Roman" pitchFamily="18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36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3600">
          <a:solidFill>
            <a:schemeClr val="tx2"/>
          </a:solidFill>
          <a:latin typeface="Arial Black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3600">
          <a:solidFill>
            <a:schemeClr val="tx2"/>
          </a:solidFill>
          <a:latin typeface="Arial Black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3600">
          <a:solidFill>
            <a:schemeClr val="tx2"/>
          </a:solidFill>
          <a:latin typeface="Arial Black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3600">
          <a:solidFill>
            <a:schemeClr val="tx2"/>
          </a:solidFill>
          <a:latin typeface="Arial Black" pitchFamily="34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kumimoji="1" sz="3600">
          <a:solidFill>
            <a:schemeClr val="tx2"/>
          </a:solidFill>
          <a:latin typeface="Arial Black" pitchFamily="34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kumimoji="1" sz="3600">
          <a:solidFill>
            <a:schemeClr val="tx2"/>
          </a:solidFill>
          <a:latin typeface="Arial Black" pitchFamily="34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kumimoji="1" sz="3600">
          <a:solidFill>
            <a:schemeClr val="tx2"/>
          </a:solidFill>
          <a:latin typeface="Arial Black" pitchFamily="34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kumimoji="1" sz="3600">
          <a:solidFill>
            <a:schemeClr val="tx2"/>
          </a:solidFill>
          <a:latin typeface="Arial Black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Font typeface="Monotype Sorts" pitchFamily="2" charset="2"/>
        <a:buChar char="z"/>
        <a:defRPr kumimoji="1"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Font typeface="Monotype Sorts" pitchFamily="2" charset="2"/>
        <a:buChar char="y"/>
        <a:defRPr kumimoji="1"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Font typeface="Monotype Sorts" pitchFamily="2" charset="2"/>
        <a:buChar char="x"/>
        <a:defRPr kumimoji="1"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Char char="•"/>
        <a:defRPr kumimoji="1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Char char="–"/>
        <a:defRPr kumimoji="1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Char char="–"/>
        <a:defRPr kumimoji="1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Char char="–"/>
        <a:defRPr kumimoji="1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Char char="–"/>
        <a:defRPr kumimoji="1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Char char="–"/>
        <a:defRPr kumimoji="1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png"/><Relationship Id="rId3" Type="http://schemas.openxmlformats.org/officeDocument/2006/relationships/image" Target="../media/image16.png"/><Relationship Id="rId7" Type="http://schemas.openxmlformats.org/officeDocument/2006/relationships/image" Target="../media/image20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19.png"/><Relationship Id="rId5" Type="http://schemas.openxmlformats.org/officeDocument/2006/relationships/image" Target="../media/image18.png"/><Relationship Id="rId4" Type="http://schemas.openxmlformats.org/officeDocument/2006/relationships/image" Target="../media/image17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7" Type="http://schemas.openxmlformats.org/officeDocument/2006/relationships/image" Target="../media/image26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25.png"/><Relationship Id="rId5" Type="http://schemas.openxmlformats.org/officeDocument/2006/relationships/image" Target="../media/image24.png"/><Relationship Id="rId4" Type="http://schemas.openxmlformats.org/officeDocument/2006/relationships/image" Target="../media/image23.pn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31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3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3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3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34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36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7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3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8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3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9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3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0.pn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3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1.gif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png"/><Relationship Id="rId3" Type="http://schemas.openxmlformats.org/officeDocument/2006/relationships/image" Target="../media/image10.png"/><Relationship Id="rId7" Type="http://schemas.openxmlformats.org/officeDocument/2006/relationships/image" Target="../media/image14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04800" y="1295400"/>
            <a:ext cx="8587680" cy="3048000"/>
          </a:xfrm>
        </p:spPr>
        <p:txBody>
          <a:bodyPr/>
          <a:lstStyle/>
          <a:p>
            <a:r>
              <a:rPr lang="en-US" altLang="zh-CN" sz="3200" b="1" dirty="0" smtClean="0">
                <a:solidFill>
                  <a:srgbClr val="A50021"/>
                </a:solidFill>
              </a:rPr>
              <a:t>Lecture 05: Assembly Language Programming (2)</a:t>
            </a:r>
            <a:endParaRPr lang="en-US" altLang="zh-CN" sz="3200" dirty="0" smtClean="0">
              <a:solidFill>
                <a:srgbClr val="A5002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Unsigned Multiplication</a:t>
            </a:r>
            <a:endParaRPr lang="en-GB" dirty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b="1" dirty="0" smtClean="0"/>
              <a:t>MUL</a:t>
            </a:r>
            <a:r>
              <a:rPr lang="en-GB" dirty="0" smtClean="0"/>
              <a:t> </a:t>
            </a:r>
            <a:r>
              <a:rPr lang="en-GB" i="1" dirty="0" smtClean="0"/>
              <a:t>operand</a:t>
            </a:r>
          </a:p>
          <a:p>
            <a:r>
              <a:rPr lang="en-GB" dirty="0" smtClean="0"/>
              <a:t>byte X byte:</a:t>
            </a:r>
          </a:p>
          <a:p>
            <a:pPr lvl="1"/>
            <a:r>
              <a:rPr lang="en-GB" dirty="0" smtClean="0"/>
              <a:t>One implicit operand is </a:t>
            </a:r>
            <a:r>
              <a:rPr lang="en-GB" b="1" dirty="0" smtClean="0"/>
              <a:t>AL</a:t>
            </a:r>
            <a:r>
              <a:rPr lang="en-GB" dirty="0" smtClean="0"/>
              <a:t>, the other is the </a:t>
            </a:r>
            <a:r>
              <a:rPr lang="en-GB" i="1" dirty="0" smtClean="0"/>
              <a:t>operand</a:t>
            </a:r>
            <a:r>
              <a:rPr lang="en-GB" dirty="0" smtClean="0"/>
              <a:t>, result is stored in </a:t>
            </a:r>
            <a:r>
              <a:rPr lang="en-GB" b="1" dirty="0" smtClean="0"/>
              <a:t>AX</a:t>
            </a:r>
          </a:p>
          <a:p>
            <a:r>
              <a:rPr lang="en-GB" dirty="0" smtClean="0"/>
              <a:t>word X word:</a:t>
            </a:r>
          </a:p>
          <a:p>
            <a:pPr lvl="1"/>
            <a:r>
              <a:rPr lang="en-GB" dirty="0" smtClean="0"/>
              <a:t>One </a:t>
            </a:r>
            <a:r>
              <a:rPr lang="en-GB" altLang="zh-CN" dirty="0" smtClean="0"/>
              <a:t>implicit </a:t>
            </a:r>
            <a:r>
              <a:rPr lang="en-GB" dirty="0" smtClean="0"/>
              <a:t>operand is </a:t>
            </a:r>
            <a:r>
              <a:rPr lang="en-GB" b="1" dirty="0" smtClean="0"/>
              <a:t>AX</a:t>
            </a:r>
            <a:r>
              <a:rPr lang="en-GB" dirty="0" smtClean="0"/>
              <a:t>, </a:t>
            </a:r>
            <a:r>
              <a:rPr lang="en-GB" altLang="zh-CN" dirty="0" smtClean="0"/>
              <a:t>the other is the </a:t>
            </a:r>
            <a:r>
              <a:rPr lang="en-GB" altLang="zh-CN" i="1" dirty="0" smtClean="0"/>
              <a:t>operand</a:t>
            </a:r>
            <a:r>
              <a:rPr lang="en-GB" altLang="zh-CN" dirty="0" smtClean="0"/>
              <a:t>, </a:t>
            </a:r>
            <a:r>
              <a:rPr lang="en-GB" dirty="0" smtClean="0"/>
              <a:t>result is stored in </a:t>
            </a:r>
            <a:r>
              <a:rPr lang="en-GB" b="1" dirty="0" smtClean="0"/>
              <a:t>DX</a:t>
            </a:r>
            <a:r>
              <a:rPr lang="en-GB" dirty="0" smtClean="0"/>
              <a:t> &amp; </a:t>
            </a:r>
            <a:r>
              <a:rPr lang="en-GB" b="1" dirty="0" smtClean="0"/>
              <a:t>AX</a:t>
            </a:r>
          </a:p>
          <a:p>
            <a:r>
              <a:rPr lang="en-GB" dirty="0" smtClean="0"/>
              <a:t>word X byte:</a:t>
            </a:r>
          </a:p>
          <a:p>
            <a:pPr lvl="1"/>
            <a:r>
              <a:rPr lang="en-GB" b="1" dirty="0" smtClean="0"/>
              <a:t>AL</a:t>
            </a:r>
            <a:r>
              <a:rPr lang="en-GB" dirty="0" smtClean="0"/>
              <a:t> hold the byte, </a:t>
            </a:r>
            <a:r>
              <a:rPr lang="en-GB" b="1" dirty="0" smtClean="0"/>
              <a:t>AH = 0</a:t>
            </a:r>
            <a:r>
              <a:rPr lang="en-GB" dirty="0" smtClean="0"/>
              <a:t>, the word is the </a:t>
            </a:r>
            <a:r>
              <a:rPr lang="en-GB" i="1" dirty="0" smtClean="0"/>
              <a:t>operand</a:t>
            </a:r>
            <a:r>
              <a:rPr lang="en-GB" dirty="0" smtClean="0"/>
              <a:t>, result is stored in </a:t>
            </a:r>
            <a:r>
              <a:rPr lang="en-GB" b="1" dirty="0" smtClean="0"/>
              <a:t>DX</a:t>
            </a:r>
            <a:r>
              <a:rPr lang="en-GB" dirty="0" smtClean="0"/>
              <a:t> &amp; </a:t>
            </a:r>
            <a:r>
              <a:rPr lang="en-GB" b="1" dirty="0" smtClean="0"/>
              <a:t>AX</a:t>
            </a:r>
            <a:r>
              <a:rPr lang="en-GB" dirty="0" smtClean="0"/>
              <a:t>;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Unsigned Multiplication Example</a:t>
            </a:r>
            <a:endParaRPr lang="en-GB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1521" y="1916832"/>
            <a:ext cx="2376264" cy="10808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067944" y="1844824"/>
            <a:ext cx="2910086" cy="11449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49" name="Picture 5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211960" y="4221088"/>
            <a:ext cx="2677468" cy="14006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50" name="Picture 6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4211960" y="3429000"/>
            <a:ext cx="2824535" cy="6736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51" name="Picture 7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395536" y="3429000"/>
            <a:ext cx="3137174" cy="7826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52" name="Picture 8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539552" y="4293096"/>
            <a:ext cx="2122716" cy="9361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矩形 11"/>
          <p:cNvSpPr/>
          <p:nvPr/>
        </p:nvSpPr>
        <p:spPr bwMode="auto">
          <a:xfrm>
            <a:off x="179512" y="1772816"/>
            <a:ext cx="3096344" cy="1440160"/>
          </a:xfrm>
          <a:prstGeom prst="rect">
            <a:avLst/>
          </a:prstGeom>
          <a:noFill/>
          <a:ln w="381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3" name="矩形 12"/>
          <p:cNvSpPr/>
          <p:nvPr/>
        </p:nvSpPr>
        <p:spPr bwMode="auto">
          <a:xfrm>
            <a:off x="3851920" y="1772816"/>
            <a:ext cx="3096344" cy="1440160"/>
          </a:xfrm>
          <a:prstGeom prst="rect">
            <a:avLst/>
          </a:prstGeom>
          <a:noFill/>
          <a:ln w="381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4" name="矩形 13"/>
          <p:cNvSpPr/>
          <p:nvPr/>
        </p:nvSpPr>
        <p:spPr bwMode="auto">
          <a:xfrm>
            <a:off x="179512" y="3356992"/>
            <a:ext cx="3384376" cy="2160240"/>
          </a:xfrm>
          <a:prstGeom prst="rect">
            <a:avLst/>
          </a:prstGeom>
          <a:noFill/>
          <a:ln w="381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5" name="矩形 14"/>
          <p:cNvSpPr/>
          <p:nvPr/>
        </p:nvSpPr>
        <p:spPr bwMode="auto">
          <a:xfrm>
            <a:off x="3995936" y="3356992"/>
            <a:ext cx="3384376" cy="2520280"/>
          </a:xfrm>
          <a:prstGeom prst="rect">
            <a:avLst/>
          </a:prstGeom>
          <a:noFill/>
          <a:ln w="381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2" grpId="1" animBg="1"/>
      <p:bldP spid="13" grpId="0" animBg="1"/>
      <p:bldP spid="13" grpId="1" animBg="1"/>
      <p:bldP spid="14" grpId="0" animBg="1"/>
      <p:bldP spid="14" grpId="1" animBg="1"/>
      <p:bldP spid="15" grpId="0" animBg="1"/>
      <p:bldP spid="15" grpId="1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Unsigned Division</a:t>
            </a:r>
            <a:endParaRPr lang="en-GB" dirty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28800"/>
            <a:ext cx="8435280" cy="4639394"/>
          </a:xfrm>
        </p:spPr>
        <p:txBody>
          <a:bodyPr/>
          <a:lstStyle/>
          <a:p>
            <a:r>
              <a:rPr lang="en-GB" sz="2400" b="1" dirty="0" smtClean="0"/>
              <a:t>DIV</a:t>
            </a:r>
            <a:r>
              <a:rPr lang="en-GB" sz="2400" i="1" dirty="0" smtClean="0"/>
              <a:t> </a:t>
            </a:r>
            <a:r>
              <a:rPr lang="en-GB" altLang="zh-CN" sz="2400" i="1" dirty="0" smtClean="0"/>
              <a:t>denominator</a:t>
            </a:r>
            <a:r>
              <a:rPr lang="en-GB" altLang="zh-CN" sz="2400" dirty="0" smtClean="0"/>
              <a:t> </a:t>
            </a:r>
            <a:endParaRPr lang="en-GB" sz="2400" i="1" dirty="0" smtClean="0"/>
          </a:p>
          <a:p>
            <a:pPr lvl="1"/>
            <a:r>
              <a:rPr lang="en-GB" sz="2000" dirty="0" smtClean="0"/>
              <a:t>Denominator cannot be zero</a:t>
            </a:r>
          </a:p>
          <a:p>
            <a:pPr lvl="1"/>
            <a:r>
              <a:rPr lang="en-GB" sz="2000" dirty="0" smtClean="0"/>
              <a:t>Quotient cannot be too large for the assigned register</a:t>
            </a:r>
          </a:p>
          <a:p>
            <a:r>
              <a:rPr lang="en-GB" sz="2400" dirty="0" smtClean="0"/>
              <a:t>byte / byte:</a:t>
            </a:r>
          </a:p>
          <a:p>
            <a:pPr lvl="1"/>
            <a:r>
              <a:rPr lang="en-GB" sz="2000" dirty="0" smtClean="0"/>
              <a:t>Numerator in </a:t>
            </a:r>
            <a:r>
              <a:rPr lang="en-GB" sz="2000" b="1" dirty="0" smtClean="0"/>
              <a:t>AL</a:t>
            </a:r>
            <a:r>
              <a:rPr lang="en-GB" sz="2000" dirty="0" smtClean="0"/>
              <a:t>, clear </a:t>
            </a:r>
            <a:r>
              <a:rPr lang="en-GB" sz="2000" b="1" dirty="0" smtClean="0"/>
              <a:t>AH</a:t>
            </a:r>
            <a:r>
              <a:rPr lang="en-GB" sz="2000" dirty="0" smtClean="0"/>
              <a:t>; quotient is in </a:t>
            </a:r>
            <a:r>
              <a:rPr lang="en-GB" sz="2000" b="1" dirty="0" smtClean="0"/>
              <a:t>AL, </a:t>
            </a:r>
            <a:r>
              <a:rPr lang="en-GB" sz="2000" dirty="0" smtClean="0"/>
              <a:t>remainder in </a:t>
            </a:r>
            <a:r>
              <a:rPr lang="en-GB" sz="2000" b="1" dirty="0" smtClean="0"/>
              <a:t>AH</a:t>
            </a:r>
          </a:p>
          <a:p>
            <a:r>
              <a:rPr lang="en-GB" sz="2400" dirty="0" smtClean="0"/>
              <a:t>word / word:</a:t>
            </a:r>
          </a:p>
          <a:p>
            <a:pPr lvl="1"/>
            <a:r>
              <a:rPr lang="en-GB" sz="2000" dirty="0" smtClean="0"/>
              <a:t>Numerator in </a:t>
            </a:r>
            <a:r>
              <a:rPr lang="en-GB" sz="2000" b="1" dirty="0" smtClean="0"/>
              <a:t>AX</a:t>
            </a:r>
            <a:r>
              <a:rPr lang="en-GB" sz="2000" dirty="0" smtClean="0"/>
              <a:t>, clear </a:t>
            </a:r>
            <a:r>
              <a:rPr lang="en-GB" sz="2000" b="1" dirty="0" smtClean="0"/>
              <a:t>DX</a:t>
            </a:r>
            <a:r>
              <a:rPr lang="en-GB" sz="2000" dirty="0" smtClean="0"/>
              <a:t>; ; quotient is in </a:t>
            </a:r>
            <a:r>
              <a:rPr lang="en-GB" sz="2000" b="1" dirty="0" smtClean="0"/>
              <a:t>AX, </a:t>
            </a:r>
            <a:r>
              <a:rPr lang="en-GB" sz="2000" dirty="0" smtClean="0"/>
              <a:t>remainder in </a:t>
            </a:r>
            <a:r>
              <a:rPr lang="en-GB" sz="2000" b="1" dirty="0" smtClean="0"/>
              <a:t>DX</a:t>
            </a:r>
            <a:endParaRPr lang="en-GB" sz="2000" dirty="0" smtClean="0"/>
          </a:p>
          <a:p>
            <a:r>
              <a:rPr lang="en-GB" sz="2400" dirty="0" smtClean="0"/>
              <a:t>word / byte:</a:t>
            </a:r>
          </a:p>
          <a:p>
            <a:pPr lvl="1"/>
            <a:r>
              <a:rPr lang="en-GB" sz="2000" dirty="0" smtClean="0"/>
              <a:t>Numerator in </a:t>
            </a:r>
            <a:r>
              <a:rPr lang="en-GB" sz="2000" b="1" dirty="0" smtClean="0"/>
              <a:t>AX</a:t>
            </a:r>
            <a:r>
              <a:rPr lang="en-GB" sz="2000" dirty="0" smtClean="0"/>
              <a:t>; quotient is in </a:t>
            </a:r>
            <a:r>
              <a:rPr lang="en-GB" sz="2000" b="1" dirty="0" smtClean="0"/>
              <a:t>AL </a:t>
            </a:r>
            <a:r>
              <a:rPr lang="en-GB" sz="2000" dirty="0" smtClean="0"/>
              <a:t>(max 0FFH)</a:t>
            </a:r>
            <a:r>
              <a:rPr lang="en-GB" sz="2000" b="1" dirty="0" smtClean="0"/>
              <a:t>, </a:t>
            </a:r>
            <a:r>
              <a:rPr lang="en-GB" sz="2000" dirty="0" smtClean="0"/>
              <a:t>remainder in </a:t>
            </a:r>
            <a:r>
              <a:rPr lang="en-GB" sz="2000" b="1" dirty="0" smtClean="0"/>
              <a:t>AH</a:t>
            </a:r>
          </a:p>
          <a:p>
            <a:r>
              <a:rPr lang="en-GB" sz="2400" dirty="0" smtClean="0"/>
              <a:t>double-word / word:</a:t>
            </a:r>
          </a:p>
          <a:p>
            <a:pPr lvl="1"/>
            <a:r>
              <a:rPr lang="en-GB" sz="2000" dirty="0" smtClean="0"/>
              <a:t>Numerator in </a:t>
            </a:r>
            <a:r>
              <a:rPr lang="en-GB" sz="2000" b="1" dirty="0" smtClean="0"/>
              <a:t>DX, AX</a:t>
            </a:r>
            <a:r>
              <a:rPr lang="en-GB" sz="2000" dirty="0" smtClean="0"/>
              <a:t>; quotient is in </a:t>
            </a:r>
            <a:r>
              <a:rPr lang="en-GB" sz="2000" b="1" dirty="0" smtClean="0"/>
              <a:t>AX </a:t>
            </a:r>
            <a:r>
              <a:rPr lang="en-GB" sz="2000" dirty="0" smtClean="0"/>
              <a:t>(max 0FFFFH)</a:t>
            </a:r>
            <a:r>
              <a:rPr lang="en-GB" sz="2000" b="1" dirty="0" smtClean="0"/>
              <a:t>, </a:t>
            </a:r>
            <a:r>
              <a:rPr lang="en-GB" sz="2000" dirty="0" smtClean="0"/>
              <a:t>remainder in </a:t>
            </a:r>
            <a:r>
              <a:rPr lang="en-GB" sz="2000" b="1" dirty="0" smtClean="0"/>
              <a:t>DX</a:t>
            </a:r>
          </a:p>
          <a:p>
            <a:pPr lvl="1"/>
            <a:r>
              <a:rPr lang="en-GB" sz="2000" dirty="0" smtClean="0"/>
              <a:t>Denominator can be in a register or in memory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Unsigned Division Example</a:t>
            </a:r>
            <a:endParaRPr lang="en-GB" dirty="0"/>
          </a:p>
        </p:txBody>
      </p:sp>
      <p:sp>
        <p:nvSpPr>
          <p:cNvPr id="12" name="矩形 11"/>
          <p:cNvSpPr/>
          <p:nvPr/>
        </p:nvSpPr>
        <p:spPr bwMode="auto">
          <a:xfrm>
            <a:off x="179512" y="1772816"/>
            <a:ext cx="3096344" cy="1152128"/>
          </a:xfrm>
          <a:prstGeom prst="rect">
            <a:avLst/>
          </a:prstGeom>
          <a:noFill/>
          <a:ln w="381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3" name="矩形 12"/>
          <p:cNvSpPr/>
          <p:nvPr/>
        </p:nvSpPr>
        <p:spPr bwMode="auto">
          <a:xfrm>
            <a:off x="3851920" y="1772816"/>
            <a:ext cx="3096344" cy="1440160"/>
          </a:xfrm>
          <a:prstGeom prst="rect">
            <a:avLst/>
          </a:prstGeom>
          <a:noFill/>
          <a:ln w="381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4" name="矩形 13"/>
          <p:cNvSpPr/>
          <p:nvPr/>
        </p:nvSpPr>
        <p:spPr bwMode="auto">
          <a:xfrm>
            <a:off x="179512" y="3356992"/>
            <a:ext cx="3384376" cy="1728192"/>
          </a:xfrm>
          <a:prstGeom prst="rect">
            <a:avLst/>
          </a:prstGeom>
          <a:noFill/>
          <a:ln w="381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5" name="矩形 14"/>
          <p:cNvSpPr/>
          <p:nvPr/>
        </p:nvSpPr>
        <p:spPr bwMode="auto">
          <a:xfrm>
            <a:off x="3995936" y="3356992"/>
            <a:ext cx="3384376" cy="2520280"/>
          </a:xfrm>
          <a:prstGeom prst="rect">
            <a:avLst/>
          </a:prstGeom>
          <a:noFill/>
          <a:ln w="381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9552" y="1988840"/>
            <a:ext cx="2222004" cy="7132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355976" y="1838346"/>
            <a:ext cx="2209056" cy="13026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2" name="Picture 4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55576" y="3573016"/>
            <a:ext cx="1945779" cy="11410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3" name="Picture 5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4139952" y="3429000"/>
            <a:ext cx="2877493" cy="8321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4" name="Picture 6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4211960" y="4521065"/>
            <a:ext cx="3148955" cy="1068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2" grpId="1" animBg="1"/>
      <p:bldP spid="13" grpId="0" animBg="1"/>
      <p:bldP spid="13" grpId="1" animBg="1"/>
      <p:bldP spid="14" grpId="0" animBg="1"/>
      <p:bldP spid="14" grpId="1" animBg="1"/>
      <p:bldP spid="15" grpId="0" animBg="1"/>
      <p:bldP spid="15" grpId="1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z="3200" dirty="0" smtClean="0">
                <a:solidFill>
                  <a:srgbClr val="000000"/>
                </a:solidFill>
                <a:latin typeface="Arial Black" pitchFamily="34" charset="0"/>
              </a:rPr>
              <a:t>Logic Instructions</a:t>
            </a:r>
            <a:endParaRPr lang="en-GB" sz="3200" dirty="0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700808"/>
            <a:ext cx="8178800" cy="4711402"/>
          </a:xfrm>
        </p:spPr>
        <p:txBody>
          <a:bodyPr/>
          <a:lstStyle/>
          <a:p>
            <a:r>
              <a:rPr lang="en-GB" dirty="0" smtClean="0"/>
              <a:t>AND</a:t>
            </a:r>
          </a:p>
          <a:p>
            <a:r>
              <a:rPr lang="en-GB" dirty="0" smtClean="0"/>
              <a:t>OR</a:t>
            </a:r>
          </a:p>
          <a:p>
            <a:r>
              <a:rPr lang="en-GB" dirty="0" smtClean="0"/>
              <a:t>XOR</a:t>
            </a:r>
          </a:p>
          <a:p>
            <a:r>
              <a:rPr lang="en-GB" dirty="0" smtClean="0"/>
              <a:t>NOT</a:t>
            </a:r>
          </a:p>
          <a:p>
            <a:r>
              <a:rPr lang="en-GB" dirty="0" smtClean="0"/>
              <a:t>Logical SHIFT</a:t>
            </a:r>
          </a:p>
          <a:p>
            <a:r>
              <a:rPr lang="en-GB" dirty="0" smtClean="0"/>
              <a:t>ROTATE</a:t>
            </a:r>
          </a:p>
          <a:p>
            <a:r>
              <a:rPr lang="en-GB" dirty="0" smtClean="0"/>
              <a:t>COMPARE</a:t>
            </a:r>
          </a:p>
          <a:p>
            <a:endParaRPr lang="en-GB" dirty="0" smtClean="0"/>
          </a:p>
          <a:p>
            <a:endParaRPr lang="en-GB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z="3200" dirty="0" smtClean="0">
                <a:solidFill>
                  <a:srgbClr val="000000"/>
                </a:solidFill>
                <a:latin typeface="Arial Black" pitchFamily="34" charset="0"/>
              </a:rPr>
              <a:t>AND</a:t>
            </a:r>
            <a:endParaRPr lang="en-GB" sz="3200" dirty="0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700808"/>
            <a:ext cx="8178800" cy="4711402"/>
          </a:xfrm>
        </p:spPr>
        <p:txBody>
          <a:bodyPr/>
          <a:lstStyle/>
          <a:p>
            <a:r>
              <a:rPr lang="en-GB" dirty="0" smtClean="0"/>
              <a:t>AND </a:t>
            </a:r>
            <a:r>
              <a:rPr lang="en-GB" dirty="0" err="1" smtClean="0"/>
              <a:t>dest</a:t>
            </a:r>
            <a:r>
              <a:rPr lang="en-GB" dirty="0" smtClean="0"/>
              <a:t>, </a:t>
            </a:r>
            <a:r>
              <a:rPr lang="en-GB" dirty="0" err="1" smtClean="0"/>
              <a:t>src</a:t>
            </a:r>
            <a:endParaRPr lang="en-GB" dirty="0" smtClean="0"/>
          </a:p>
          <a:p>
            <a:pPr lvl="1"/>
            <a:r>
              <a:rPr lang="en-GB" dirty="0" smtClean="0"/>
              <a:t>Bit-wise logic</a:t>
            </a:r>
          </a:p>
          <a:p>
            <a:pPr lvl="1"/>
            <a:r>
              <a:rPr lang="en-GB" dirty="0" err="1" smtClean="0"/>
              <a:t>dest</a:t>
            </a:r>
            <a:r>
              <a:rPr lang="en-GB" dirty="0" smtClean="0"/>
              <a:t> can be a register, in memory 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699792" y="3429000"/>
            <a:ext cx="2675781" cy="19827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z="3200" dirty="0" smtClean="0">
                <a:solidFill>
                  <a:srgbClr val="000000"/>
                </a:solidFill>
                <a:latin typeface="Arial Black" pitchFamily="34" charset="0"/>
              </a:rPr>
              <a:t>OR</a:t>
            </a:r>
            <a:endParaRPr lang="en-GB" sz="3200" dirty="0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700808"/>
            <a:ext cx="8178800" cy="4711402"/>
          </a:xfrm>
        </p:spPr>
        <p:txBody>
          <a:bodyPr/>
          <a:lstStyle/>
          <a:p>
            <a:r>
              <a:rPr lang="en-GB" dirty="0" smtClean="0"/>
              <a:t>OR </a:t>
            </a:r>
            <a:r>
              <a:rPr lang="en-GB" dirty="0" err="1" smtClean="0"/>
              <a:t>dest</a:t>
            </a:r>
            <a:r>
              <a:rPr lang="en-GB" dirty="0" smtClean="0"/>
              <a:t>, </a:t>
            </a:r>
            <a:r>
              <a:rPr lang="en-GB" dirty="0" err="1" smtClean="0"/>
              <a:t>src</a:t>
            </a:r>
            <a:endParaRPr lang="en-GB" dirty="0" smtClean="0"/>
          </a:p>
          <a:p>
            <a:pPr lvl="1"/>
            <a:r>
              <a:rPr lang="en-GB" dirty="0" smtClean="0"/>
              <a:t>Bit-wise logic</a:t>
            </a:r>
          </a:p>
          <a:p>
            <a:pPr lvl="1"/>
            <a:r>
              <a:rPr lang="en-GB" dirty="0" err="1" smtClean="0"/>
              <a:t>dest</a:t>
            </a:r>
            <a:r>
              <a:rPr lang="en-GB" dirty="0" smtClean="0"/>
              <a:t> can be a register, in memory 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699792" y="3726866"/>
            <a:ext cx="2681114" cy="19094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z="3200" dirty="0" smtClean="0">
                <a:solidFill>
                  <a:srgbClr val="000000"/>
                </a:solidFill>
                <a:latin typeface="Arial Black" pitchFamily="34" charset="0"/>
              </a:rPr>
              <a:t>XOR</a:t>
            </a:r>
            <a:endParaRPr lang="en-GB" sz="3200" dirty="0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700808"/>
            <a:ext cx="8178800" cy="4711402"/>
          </a:xfrm>
        </p:spPr>
        <p:txBody>
          <a:bodyPr/>
          <a:lstStyle/>
          <a:p>
            <a:r>
              <a:rPr lang="en-GB" dirty="0" smtClean="0"/>
              <a:t>XOR </a:t>
            </a:r>
            <a:r>
              <a:rPr lang="en-GB" dirty="0" err="1" smtClean="0"/>
              <a:t>dest</a:t>
            </a:r>
            <a:r>
              <a:rPr lang="en-GB" dirty="0" smtClean="0"/>
              <a:t>, </a:t>
            </a:r>
            <a:r>
              <a:rPr lang="en-GB" dirty="0" err="1" smtClean="0"/>
              <a:t>src</a:t>
            </a:r>
            <a:endParaRPr lang="en-GB" dirty="0" smtClean="0"/>
          </a:p>
          <a:p>
            <a:pPr lvl="1"/>
            <a:r>
              <a:rPr lang="en-GB" dirty="0" smtClean="0"/>
              <a:t>Bit-wise logic</a:t>
            </a:r>
          </a:p>
          <a:p>
            <a:pPr lvl="1"/>
            <a:r>
              <a:rPr lang="en-GB" dirty="0" err="1" smtClean="0"/>
              <a:t>dest</a:t>
            </a:r>
            <a:r>
              <a:rPr lang="en-GB" dirty="0" smtClean="0"/>
              <a:t> can be a register, in memory </a:t>
            </a: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699792" y="3501008"/>
            <a:ext cx="2860154" cy="20955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z="3200" dirty="0" smtClean="0">
                <a:solidFill>
                  <a:srgbClr val="000000"/>
                </a:solidFill>
                <a:latin typeface="Arial Black" pitchFamily="34" charset="0"/>
              </a:rPr>
              <a:t>NOT</a:t>
            </a:r>
            <a:endParaRPr lang="en-GB" sz="3200" dirty="0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700808"/>
            <a:ext cx="8178800" cy="4711402"/>
          </a:xfrm>
        </p:spPr>
        <p:txBody>
          <a:bodyPr/>
          <a:lstStyle/>
          <a:p>
            <a:r>
              <a:rPr lang="en-GB" dirty="0" smtClean="0"/>
              <a:t>NOT </a:t>
            </a:r>
            <a:r>
              <a:rPr lang="en-GB" i="1" dirty="0" smtClean="0"/>
              <a:t>operand</a:t>
            </a:r>
          </a:p>
          <a:p>
            <a:pPr lvl="1"/>
            <a:r>
              <a:rPr lang="en-GB" dirty="0" smtClean="0"/>
              <a:t>Bit-wise logic</a:t>
            </a:r>
          </a:p>
          <a:p>
            <a:pPr lvl="1"/>
            <a:r>
              <a:rPr lang="en-GB" dirty="0" err="1" smtClean="0"/>
              <a:t>dest</a:t>
            </a:r>
            <a:r>
              <a:rPr lang="en-GB" dirty="0" smtClean="0"/>
              <a:t> can be a register or in memory </a:t>
            </a:r>
          </a:p>
          <a:p>
            <a:pPr lvl="1">
              <a:buNone/>
            </a:pPr>
            <a:endParaRPr lang="en-GB" dirty="0" smtClean="0"/>
          </a:p>
          <a:p>
            <a:pPr lvl="1">
              <a:buNone/>
            </a:pPr>
            <a:r>
              <a:rPr lang="en-GB" dirty="0" smtClean="0"/>
              <a:t>			X	NOT X</a:t>
            </a:r>
          </a:p>
          <a:p>
            <a:pPr lvl="1">
              <a:buNone/>
            </a:pPr>
            <a:r>
              <a:rPr lang="en-GB" dirty="0" smtClean="0"/>
              <a:t>-------------------------------------------</a:t>
            </a:r>
          </a:p>
          <a:p>
            <a:pPr lvl="1">
              <a:buNone/>
            </a:pPr>
            <a:r>
              <a:rPr lang="en-GB" dirty="0" smtClean="0"/>
              <a:t>			1	    0</a:t>
            </a:r>
          </a:p>
          <a:p>
            <a:pPr lvl="1">
              <a:buNone/>
            </a:pPr>
            <a:r>
              <a:rPr lang="en-GB" dirty="0" smtClean="0"/>
              <a:t>			0	    1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z="3200" dirty="0" smtClean="0">
                <a:solidFill>
                  <a:srgbClr val="000000"/>
                </a:solidFill>
                <a:latin typeface="Arial Black" pitchFamily="34" charset="0"/>
              </a:rPr>
              <a:t>Logical SHIFT</a:t>
            </a:r>
            <a:endParaRPr lang="en-GB" sz="3200" dirty="0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700808"/>
            <a:ext cx="8178800" cy="4711402"/>
          </a:xfrm>
        </p:spPr>
        <p:txBody>
          <a:bodyPr/>
          <a:lstStyle/>
          <a:p>
            <a:r>
              <a:rPr lang="en-GB" dirty="0" smtClean="0"/>
              <a:t>SHR </a:t>
            </a:r>
            <a:r>
              <a:rPr lang="en-GB" dirty="0" err="1" smtClean="0"/>
              <a:t>dest</a:t>
            </a:r>
            <a:r>
              <a:rPr lang="en-GB" dirty="0" smtClean="0"/>
              <a:t>, times</a:t>
            </a:r>
          </a:p>
          <a:p>
            <a:pPr lvl="1"/>
            <a:r>
              <a:rPr lang="en-GB" dirty="0" err="1" smtClean="0"/>
              <a:t>dest</a:t>
            </a:r>
            <a:r>
              <a:rPr lang="en-GB" dirty="0" smtClean="0"/>
              <a:t> can be a register or in memory</a:t>
            </a:r>
          </a:p>
          <a:p>
            <a:pPr lvl="1"/>
            <a:r>
              <a:rPr lang="en-GB" dirty="0" smtClean="0"/>
              <a:t>0-&gt;MSB-&gt;…-&gt;LSB-&gt;CF</a:t>
            </a:r>
          </a:p>
          <a:p>
            <a:pPr lvl="1"/>
            <a:r>
              <a:rPr lang="en-GB" dirty="0" smtClean="0"/>
              <a:t>Times = 1: </a:t>
            </a:r>
          </a:p>
          <a:p>
            <a:pPr lvl="1">
              <a:buNone/>
            </a:pPr>
            <a:r>
              <a:rPr lang="en-GB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			SHR xx, 1</a:t>
            </a:r>
            <a:endParaRPr lang="en-GB" dirty="0" smtClean="0"/>
          </a:p>
          <a:p>
            <a:pPr lvl="1"/>
            <a:r>
              <a:rPr lang="en-GB" dirty="0" smtClean="0"/>
              <a:t>Times &gt;1:  </a:t>
            </a:r>
          </a:p>
          <a:p>
            <a:pPr lvl="1">
              <a:buNone/>
            </a:pPr>
            <a:r>
              <a:rPr lang="en-GB" dirty="0" smtClean="0"/>
              <a:t>			</a:t>
            </a:r>
            <a:r>
              <a:rPr lang="en-GB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MOV AL, times</a:t>
            </a:r>
          </a:p>
          <a:p>
            <a:pPr lvl="1">
              <a:buNone/>
            </a:pPr>
            <a:r>
              <a:rPr lang="en-GB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			SHR xx, AL</a:t>
            </a:r>
          </a:p>
          <a:p>
            <a:r>
              <a:rPr lang="en-GB" dirty="0" smtClean="0"/>
              <a:t>SHL </a:t>
            </a:r>
            <a:r>
              <a:rPr lang="en-GB" dirty="0" err="1" smtClean="0"/>
              <a:t>dest</a:t>
            </a:r>
            <a:r>
              <a:rPr lang="en-GB" dirty="0" smtClean="0"/>
              <a:t>, times</a:t>
            </a:r>
          </a:p>
          <a:p>
            <a:pPr lvl="1"/>
            <a:r>
              <a:rPr lang="en-GB" dirty="0" smtClean="0"/>
              <a:t>All the same except in </a:t>
            </a:r>
            <a:r>
              <a:rPr lang="en-GB" b="1" dirty="0" smtClean="0"/>
              <a:t>reverse</a:t>
            </a:r>
            <a:r>
              <a:rPr lang="en-GB" dirty="0" smtClean="0"/>
              <a:t> direction</a:t>
            </a:r>
          </a:p>
          <a:p>
            <a:endParaRPr lang="en-GB" dirty="0" smtClean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860032" y="2780928"/>
            <a:ext cx="4045446" cy="641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788024" y="5157192"/>
            <a:ext cx="4009156" cy="6480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Rectangle 4"/>
          <p:cNvSpPr>
            <a:spLocks noChangeArrowheads="1"/>
          </p:cNvSpPr>
          <p:nvPr/>
        </p:nvSpPr>
        <p:spPr bwMode="auto">
          <a:xfrm>
            <a:off x="1066800" y="685800"/>
            <a:ext cx="7721600" cy="190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1" lang="en-US" sz="3600" dirty="0" smtClean="0">
                <a:solidFill>
                  <a:srgbClr val="000000"/>
                </a:solidFill>
                <a:latin typeface="Arial Black" pitchFamily="34" charset="0"/>
              </a:rPr>
              <a:t>The 80x86 IBM PC and Compatible Computers</a:t>
            </a:r>
            <a:endParaRPr kumimoji="1" lang="en-GB" sz="3600" dirty="0" smtClean="0">
              <a:solidFill>
                <a:srgbClr val="000000"/>
              </a:solidFill>
              <a:latin typeface="Arial Black" pitchFamily="34" charset="0"/>
            </a:endParaRPr>
          </a:p>
        </p:txBody>
      </p:sp>
      <p:sp>
        <p:nvSpPr>
          <p:cNvPr id="4101" name="Rectangle 5"/>
          <p:cNvSpPr>
            <a:spLocks noChangeArrowheads="1"/>
          </p:cNvSpPr>
          <p:nvPr/>
        </p:nvSpPr>
        <p:spPr bwMode="auto">
          <a:xfrm>
            <a:off x="1066800" y="2895600"/>
            <a:ext cx="7105600" cy="177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None/>
            </a:pPr>
            <a:r>
              <a:rPr kumimoji="1" lang="en-GB" sz="2800" dirty="0" smtClean="0">
                <a:solidFill>
                  <a:srgbClr val="000000"/>
                </a:solidFill>
                <a:latin typeface="Arial Black" pitchFamily="34" charset="0"/>
              </a:rPr>
              <a:t>Chapter 3</a:t>
            </a:r>
          </a:p>
          <a:p>
            <a:pPr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None/>
            </a:pPr>
            <a:r>
              <a:rPr kumimoji="1" lang="en-GB" sz="2800" dirty="0" smtClean="0">
                <a:solidFill>
                  <a:srgbClr val="000000"/>
                </a:solidFill>
                <a:latin typeface="Arial Black" pitchFamily="34" charset="0"/>
              </a:rPr>
              <a:t>Arithmetic &amp; Logic Instructions and Programs</a:t>
            </a:r>
          </a:p>
          <a:p>
            <a:pPr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None/>
            </a:pPr>
            <a:r>
              <a:rPr kumimoji="1" lang="en-GB" sz="2800" dirty="0" smtClean="0">
                <a:solidFill>
                  <a:srgbClr val="000000"/>
                </a:solidFill>
                <a:latin typeface="Arial Black" pitchFamily="34" charset="0"/>
              </a:rPr>
              <a:t>Chapter 6</a:t>
            </a:r>
          </a:p>
          <a:p>
            <a:pPr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None/>
            </a:pPr>
            <a:r>
              <a:rPr kumimoji="1" lang="en-GB" sz="2800" dirty="0" smtClean="0">
                <a:solidFill>
                  <a:srgbClr val="000000"/>
                </a:solidFill>
                <a:latin typeface="Arial Black" pitchFamily="34" charset="0"/>
              </a:rPr>
              <a:t>Signed Numbers, Strings, and Tables</a:t>
            </a:r>
          </a:p>
          <a:p>
            <a:pPr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None/>
            </a:pPr>
            <a:endParaRPr kumimoji="1" lang="en-GB" sz="2800" dirty="0" smtClean="0">
              <a:solidFill>
                <a:srgbClr val="000000"/>
              </a:solidFill>
              <a:latin typeface="Arial Black" pitchFamily="34" charset="0"/>
            </a:endParaRPr>
          </a:p>
          <a:p>
            <a:pPr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None/>
            </a:pPr>
            <a:endParaRPr kumimoji="1" lang="en-GB" sz="2800" dirty="0" smtClean="0">
              <a:solidFill>
                <a:srgbClr val="000000"/>
              </a:solidFill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z="3200" dirty="0" smtClean="0">
                <a:solidFill>
                  <a:srgbClr val="000000"/>
                </a:solidFill>
                <a:latin typeface="Arial Black" pitchFamily="34" charset="0"/>
              </a:rPr>
              <a:t>Example: BCD &amp; ASCII Numbers Conversion</a:t>
            </a:r>
            <a:endParaRPr lang="en-GB" sz="3200" dirty="0"/>
          </a:p>
        </p:txBody>
      </p:sp>
      <p:sp>
        <p:nvSpPr>
          <p:cNvPr id="6" name="内容占位符 2"/>
          <p:cNvSpPr>
            <a:spLocks noGrp="1"/>
          </p:cNvSpPr>
          <p:nvPr>
            <p:ph idx="1"/>
          </p:nvPr>
        </p:nvSpPr>
        <p:spPr>
          <a:xfrm>
            <a:off x="457200" y="1885950"/>
            <a:ext cx="8178800" cy="4171950"/>
          </a:xfrm>
        </p:spPr>
        <p:txBody>
          <a:bodyPr/>
          <a:lstStyle/>
          <a:p>
            <a:r>
              <a:rPr lang="en-US" dirty="0" smtClean="0"/>
              <a:t>BCD: Binary Coded Decimal</a:t>
            </a:r>
          </a:p>
          <a:p>
            <a:pPr lvl="1"/>
            <a:r>
              <a:rPr lang="en-US" dirty="0" smtClean="0"/>
              <a:t>Digits 0~9 in binary representation</a:t>
            </a:r>
          </a:p>
          <a:p>
            <a:pPr lvl="1"/>
            <a:r>
              <a:rPr lang="en-US" dirty="0" smtClean="0"/>
              <a:t>Unpacked, packed</a:t>
            </a:r>
          </a:p>
          <a:p>
            <a:r>
              <a:rPr lang="en-US" dirty="0" smtClean="0"/>
              <a:t>ASCII</a:t>
            </a:r>
          </a:p>
          <a:p>
            <a:pPr lvl="1"/>
            <a:r>
              <a:rPr lang="en-US" dirty="0" smtClean="0"/>
              <a:t>Code for all characters that you can read or write</a:t>
            </a:r>
          </a:p>
          <a:p>
            <a:pPr lvl="1"/>
            <a:r>
              <a:rPr lang="en-US" dirty="0" smtClean="0"/>
              <a:t>Digit characters ‘0’~’9’</a:t>
            </a:r>
            <a:endParaRPr lang="en-US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1560" y="3068960"/>
            <a:ext cx="7873680" cy="32403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z="3200" dirty="0" smtClean="0">
                <a:solidFill>
                  <a:srgbClr val="000000"/>
                </a:solidFill>
                <a:latin typeface="Arial Black" pitchFamily="34" charset="0"/>
              </a:rPr>
              <a:t>ASCII -&gt; Unpacked BCD Conversion</a:t>
            </a:r>
            <a:endParaRPr lang="en-GB" sz="3200" dirty="0"/>
          </a:p>
        </p:txBody>
      </p:sp>
      <p:sp>
        <p:nvSpPr>
          <p:cNvPr id="4" name="内容占位符 2"/>
          <p:cNvSpPr>
            <a:spLocks noGrp="1"/>
          </p:cNvSpPr>
          <p:nvPr>
            <p:ph idx="1"/>
          </p:nvPr>
        </p:nvSpPr>
        <p:spPr>
          <a:xfrm>
            <a:off x="457200" y="1885950"/>
            <a:ext cx="8178800" cy="4171950"/>
          </a:xfrm>
        </p:spPr>
        <p:txBody>
          <a:bodyPr/>
          <a:lstStyle/>
          <a:p>
            <a:r>
              <a:rPr lang="en-US" dirty="0" smtClean="0"/>
              <a:t>Simply remove the higher 4 bits “0011” </a:t>
            </a:r>
          </a:p>
          <a:p>
            <a:r>
              <a:rPr lang="en-US" dirty="0" smtClean="0"/>
              <a:t>E.g.,</a:t>
            </a:r>
          </a:p>
          <a:p>
            <a:pPr>
              <a:buNone/>
            </a:pPr>
            <a:r>
              <a:rPr lang="en-US" dirty="0" smtClean="0"/>
              <a:t>		</a:t>
            </a:r>
            <a:r>
              <a:rPr lang="en-US" sz="2400" b="1" dirty="0" err="1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asc</a:t>
            </a:r>
            <a:r>
              <a:rPr lang="en-US" sz="24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		DB 	‘3’</a:t>
            </a:r>
          </a:p>
          <a:p>
            <a:pPr>
              <a:buNone/>
            </a:pPr>
            <a:r>
              <a:rPr lang="en-US" sz="24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		unpack	DB 	?</a:t>
            </a:r>
          </a:p>
          <a:p>
            <a:pPr>
              <a:buNone/>
            </a:pPr>
            <a:r>
              <a:rPr lang="en-US" sz="24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	   -------------------------</a:t>
            </a:r>
          </a:p>
          <a:p>
            <a:pPr>
              <a:buNone/>
            </a:pPr>
            <a:r>
              <a:rPr lang="en-US" sz="24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		MOV AH, </a:t>
            </a:r>
            <a:r>
              <a:rPr lang="en-US" sz="2400" b="1" dirty="0" err="1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asc</a:t>
            </a:r>
            <a:endParaRPr lang="en-US" sz="2400" b="1" dirty="0" smtClean="0">
              <a:solidFill>
                <a:srgbClr val="0070C0"/>
              </a:solidFill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en-US" sz="24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		AND AH, 0Fh</a:t>
            </a:r>
          </a:p>
          <a:p>
            <a:pPr>
              <a:buNone/>
            </a:pPr>
            <a:r>
              <a:rPr lang="en-US" sz="24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		MOV unpack, AH</a:t>
            </a:r>
          </a:p>
          <a:p>
            <a:pPr>
              <a:buNone/>
            </a:pPr>
            <a:r>
              <a:rPr lang="en-US" dirty="0" smtClean="0"/>
              <a:t>		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z="3200" dirty="0" smtClean="0">
                <a:solidFill>
                  <a:srgbClr val="000000"/>
                </a:solidFill>
                <a:latin typeface="Arial Black" pitchFamily="34" charset="0"/>
              </a:rPr>
              <a:t>ASCII -&gt; Packed BCD Conversion</a:t>
            </a:r>
            <a:endParaRPr lang="en-GB" sz="3200" dirty="0"/>
          </a:p>
        </p:txBody>
      </p:sp>
      <p:sp>
        <p:nvSpPr>
          <p:cNvPr id="4" name="内容占位符 2"/>
          <p:cNvSpPr>
            <a:spLocks noGrp="1"/>
          </p:cNvSpPr>
          <p:nvPr>
            <p:ph idx="1"/>
          </p:nvPr>
        </p:nvSpPr>
        <p:spPr>
          <a:xfrm>
            <a:off x="457200" y="1628800"/>
            <a:ext cx="8178800" cy="4171950"/>
          </a:xfrm>
        </p:spPr>
        <p:txBody>
          <a:bodyPr/>
          <a:lstStyle/>
          <a:p>
            <a:r>
              <a:rPr lang="en-US" dirty="0" smtClean="0"/>
              <a:t>First convert ASCII to unpacked BCD</a:t>
            </a:r>
          </a:p>
          <a:p>
            <a:r>
              <a:rPr lang="en-US" dirty="0" smtClean="0"/>
              <a:t>Then, combine two unpacked into one packed</a:t>
            </a:r>
          </a:p>
          <a:p>
            <a:pPr>
              <a:spcBef>
                <a:spcPts val="0"/>
              </a:spcBef>
            </a:pPr>
            <a:r>
              <a:rPr lang="en-US" dirty="0" smtClean="0"/>
              <a:t>E.g.,	</a:t>
            </a:r>
            <a:r>
              <a:rPr lang="en-US" sz="2400" b="1" dirty="0" err="1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asc</a:t>
            </a:r>
            <a:r>
              <a:rPr lang="en-US" sz="24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		DB 	‘23’</a:t>
            </a:r>
          </a:p>
          <a:p>
            <a:pPr>
              <a:spcBef>
                <a:spcPts val="0"/>
              </a:spcBef>
              <a:buNone/>
            </a:pPr>
            <a:r>
              <a:rPr lang="en-US" sz="24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			unpack	DB 	?</a:t>
            </a:r>
          </a:p>
          <a:p>
            <a:pPr>
              <a:spcBef>
                <a:spcPts val="0"/>
              </a:spcBef>
              <a:buNone/>
            </a:pPr>
            <a:r>
              <a:rPr lang="en-US" sz="2000" b="1" dirty="0" smtClean="0"/>
              <a:t>	</a:t>
            </a:r>
            <a:r>
              <a:rPr lang="en-US" sz="24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       -------------------------</a:t>
            </a:r>
          </a:p>
          <a:p>
            <a:pPr>
              <a:spcBef>
                <a:spcPts val="0"/>
              </a:spcBef>
              <a:buFont typeface="Monotype Sorts" pitchFamily="2" charset="2"/>
              <a:buNone/>
            </a:pPr>
            <a:r>
              <a:rPr lang="en-US" sz="2000" b="1" dirty="0" smtClean="0"/>
              <a:t>			</a:t>
            </a:r>
            <a:r>
              <a:rPr lang="en-US" sz="24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MOV AH, </a:t>
            </a:r>
            <a:r>
              <a:rPr lang="en-US" sz="2400" b="1" dirty="0" err="1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asc</a:t>
            </a:r>
            <a:endParaRPr lang="en-US" sz="2400" b="1" dirty="0" smtClean="0">
              <a:solidFill>
                <a:srgbClr val="0070C0"/>
              </a:solidFill>
              <a:latin typeface="Courier New" pitchFamily="49" charset="0"/>
              <a:cs typeface="Courier New" pitchFamily="49" charset="0"/>
            </a:endParaRPr>
          </a:p>
          <a:p>
            <a:pPr>
              <a:spcBef>
                <a:spcPts val="0"/>
              </a:spcBef>
              <a:buFont typeface="Monotype Sorts" pitchFamily="2" charset="2"/>
              <a:buNone/>
            </a:pPr>
            <a:r>
              <a:rPr lang="en-US" sz="24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			MOV AL, asc+1</a:t>
            </a:r>
          </a:p>
          <a:p>
            <a:pPr>
              <a:spcBef>
                <a:spcPts val="0"/>
              </a:spcBef>
              <a:buFont typeface="Monotype Sorts" pitchFamily="2" charset="2"/>
              <a:buNone/>
            </a:pPr>
            <a:r>
              <a:rPr lang="en-US" sz="24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			AND AX, 0F0Fh</a:t>
            </a:r>
          </a:p>
          <a:p>
            <a:pPr>
              <a:spcBef>
                <a:spcPts val="0"/>
              </a:spcBef>
              <a:buFont typeface="Monotype Sorts" pitchFamily="2" charset="2"/>
              <a:buNone/>
            </a:pPr>
            <a:r>
              <a:rPr lang="en-US" sz="24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			MOV CL, 4</a:t>
            </a:r>
          </a:p>
          <a:p>
            <a:pPr>
              <a:spcBef>
                <a:spcPts val="0"/>
              </a:spcBef>
              <a:buFont typeface="Monotype Sorts" pitchFamily="2" charset="2"/>
              <a:buNone/>
            </a:pPr>
            <a:r>
              <a:rPr lang="en-US" sz="24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			SHL AH, CL</a:t>
            </a:r>
          </a:p>
          <a:p>
            <a:pPr>
              <a:spcBef>
                <a:spcPts val="0"/>
              </a:spcBef>
              <a:buFont typeface="Monotype Sorts" pitchFamily="2" charset="2"/>
              <a:buNone/>
            </a:pPr>
            <a:r>
              <a:rPr lang="en-US" sz="24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			OR AH, AL</a:t>
            </a:r>
          </a:p>
          <a:p>
            <a:pPr>
              <a:spcBef>
                <a:spcPts val="0"/>
              </a:spcBef>
              <a:buFont typeface="Monotype Sorts" pitchFamily="2" charset="2"/>
              <a:buNone/>
            </a:pPr>
            <a:r>
              <a:rPr lang="en-US" sz="24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			MOV unpack, AH</a:t>
            </a:r>
          </a:p>
          <a:p>
            <a:pPr>
              <a:buNone/>
            </a:pPr>
            <a:r>
              <a:rPr lang="en-US" sz="2000" b="1" dirty="0" smtClean="0"/>
              <a:t>		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z="3200" dirty="0" smtClean="0">
                <a:solidFill>
                  <a:srgbClr val="000000"/>
                </a:solidFill>
                <a:latin typeface="Arial Black" pitchFamily="34" charset="0"/>
              </a:rPr>
              <a:t>ROTATE</a:t>
            </a:r>
            <a:endParaRPr lang="en-GB" sz="3200" dirty="0"/>
          </a:p>
        </p:txBody>
      </p:sp>
      <p:sp>
        <p:nvSpPr>
          <p:cNvPr id="4" name="内容占位符 2"/>
          <p:cNvSpPr>
            <a:spLocks noGrp="1"/>
          </p:cNvSpPr>
          <p:nvPr>
            <p:ph idx="1"/>
          </p:nvPr>
        </p:nvSpPr>
        <p:spPr>
          <a:xfrm>
            <a:off x="457200" y="1628800"/>
            <a:ext cx="8178800" cy="4171950"/>
          </a:xfrm>
        </p:spPr>
        <p:txBody>
          <a:bodyPr/>
          <a:lstStyle/>
          <a:p>
            <a:r>
              <a:rPr lang="en-US" dirty="0" smtClean="0"/>
              <a:t>ROR </a:t>
            </a:r>
            <a:r>
              <a:rPr lang="en-US" i="1" dirty="0" err="1" smtClean="0"/>
              <a:t>dest</a:t>
            </a:r>
            <a:r>
              <a:rPr lang="en-US" i="1" dirty="0" smtClean="0"/>
              <a:t>, times</a:t>
            </a:r>
          </a:p>
          <a:p>
            <a:pPr lvl="1"/>
            <a:r>
              <a:rPr lang="en-GB" i="1" dirty="0" err="1" smtClean="0"/>
              <a:t>dest</a:t>
            </a:r>
            <a:r>
              <a:rPr lang="en-GB" dirty="0" smtClean="0"/>
              <a:t> can be a register, in memory</a:t>
            </a:r>
          </a:p>
          <a:p>
            <a:pPr lvl="1"/>
            <a:r>
              <a:rPr lang="en-US" i="1" dirty="0" smtClean="0"/>
              <a:t>Times</a:t>
            </a:r>
            <a:r>
              <a:rPr lang="en-US" dirty="0" smtClean="0"/>
              <a:t> = 1:</a:t>
            </a:r>
          </a:p>
          <a:p>
            <a:pPr lvl="1">
              <a:buNone/>
            </a:pPr>
            <a:r>
              <a:rPr lang="en-US" dirty="0" smtClean="0"/>
              <a:t>			</a:t>
            </a:r>
            <a:r>
              <a:rPr lang="en-US" b="1" dirty="0" smtClean="0">
                <a:solidFill>
                  <a:srgbClr val="0070C0"/>
                </a:solidFill>
                <a:latin typeface="Courier New" pitchFamily="49" charset="0"/>
                <a:ea typeface="+mn-ea"/>
                <a:cs typeface="Courier New" pitchFamily="49" charset="0"/>
              </a:rPr>
              <a:t>ROR xx, 1</a:t>
            </a:r>
            <a:endParaRPr lang="en-US" dirty="0" smtClean="0"/>
          </a:p>
          <a:p>
            <a:pPr lvl="1"/>
            <a:r>
              <a:rPr lang="en-US" i="1" dirty="0" smtClean="0"/>
              <a:t>Times</a:t>
            </a:r>
            <a:r>
              <a:rPr lang="en-US" dirty="0" smtClean="0"/>
              <a:t> &gt;1:</a:t>
            </a:r>
          </a:p>
          <a:p>
            <a:pPr lvl="1">
              <a:buNone/>
            </a:pPr>
            <a:r>
              <a:rPr lang="en-US" dirty="0" smtClean="0"/>
              <a:t>			</a:t>
            </a:r>
            <a:r>
              <a:rPr lang="en-US" b="1" dirty="0" smtClean="0">
                <a:solidFill>
                  <a:srgbClr val="0070C0"/>
                </a:solidFill>
                <a:latin typeface="Courier New" pitchFamily="49" charset="0"/>
                <a:ea typeface="+mn-ea"/>
                <a:cs typeface="Courier New" pitchFamily="49" charset="0"/>
              </a:rPr>
              <a:t>MOV AL, </a:t>
            </a:r>
            <a:r>
              <a:rPr lang="en-US" b="1" i="1" dirty="0" smtClean="0">
                <a:solidFill>
                  <a:srgbClr val="0070C0"/>
                </a:solidFill>
                <a:latin typeface="Courier New" pitchFamily="49" charset="0"/>
                <a:ea typeface="+mn-ea"/>
                <a:cs typeface="Courier New" pitchFamily="49" charset="0"/>
              </a:rPr>
              <a:t>times</a:t>
            </a:r>
            <a:endParaRPr lang="en-US" i="1" dirty="0" smtClean="0">
              <a:ea typeface="+mn-ea"/>
              <a:cs typeface="Courier New" pitchFamily="49" charset="0"/>
            </a:endParaRPr>
          </a:p>
          <a:p>
            <a:pPr lvl="1">
              <a:buNone/>
            </a:pPr>
            <a:r>
              <a:rPr lang="en-US" dirty="0" smtClean="0">
                <a:ea typeface="+mn-ea"/>
                <a:cs typeface="Courier New" pitchFamily="49" charset="0"/>
              </a:rPr>
              <a:t>			</a:t>
            </a:r>
            <a:r>
              <a:rPr lang="en-US" b="1" dirty="0" smtClean="0">
                <a:solidFill>
                  <a:srgbClr val="0070C0"/>
                </a:solidFill>
                <a:latin typeface="Courier New" pitchFamily="49" charset="0"/>
                <a:ea typeface="+mn-ea"/>
                <a:cs typeface="Courier New" pitchFamily="49" charset="0"/>
              </a:rPr>
              <a:t>ROR xx, AL</a:t>
            </a:r>
          </a:p>
          <a:p>
            <a:r>
              <a:rPr lang="en-US" dirty="0" smtClean="0"/>
              <a:t>ROL </a:t>
            </a:r>
            <a:r>
              <a:rPr lang="en-US" i="1" dirty="0" err="1" smtClean="0"/>
              <a:t>dest</a:t>
            </a:r>
            <a:r>
              <a:rPr lang="en-US" i="1" dirty="0" smtClean="0"/>
              <a:t>, times</a:t>
            </a:r>
          </a:p>
          <a:p>
            <a:pPr lvl="1"/>
            <a:r>
              <a:rPr lang="en-GB" dirty="0" smtClean="0"/>
              <a:t>All the same except in </a:t>
            </a:r>
            <a:r>
              <a:rPr lang="en-GB" b="1" dirty="0" smtClean="0"/>
              <a:t>reverse</a:t>
            </a:r>
            <a:r>
              <a:rPr lang="en-GB" dirty="0" smtClean="0"/>
              <a:t> direction</a:t>
            </a:r>
          </a:p>
          <a:p>
            <a:pPr lvl="1">
              <a:buNone/>
            </a:pPr>
            <a:endParaRPr lang="en-US" i="1" dirty="0" smtClean="0"/>
          </a:p>
        </p:txBody>
      </p:sp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44008" y="2507754"/>
            <a:ext cx="2962846" cy="6003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2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211960" y="5805264"/>
            <a:ext cx="3320154" cy="6487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z="3200" dirty="0" smtClean="0">
                <a:solidFill>
                  <a:srgbClr val="000000"/>
                </a:solidFill>
                <a:latin typeface="Arial Black" pitchFamily="34" charset="0"/>
              </a:rPr>
              <a:t>ROTATE Cont.</a:t>
            </a:r>
            <a:endParaRPr lang="en-GB" sz="3200" dirty="0"/>
          </a:p>
        </p:txBody>
      </p:sp>
      <p:sp>
        <p:nvSpPr>
          <p:cNvPr id="4" name="内容占位符 2"/>
          <p:cNvSpPr>
            <a:spLocks noGrp="1"/>
          </p:cNvSpPr>
          <p:nvPr>
            <p:ph idx="1"/>
          </p:nvPr>
        </p:nvSpPr>
        <p:spPr>
          <a:xfrm>
            <a:off x="457200" y="1628800"/>
            <a:ext cx="8178800" cy="4171950"/>
          </a:xfrm>
        </p:spPr>
        <p:txBody>
          <a:bodyPr/>
          <a:lstStyle/>
          <a:p>
            <a:r>
              <a:rPr lang="en-US" dirty="0" smtClean="0"/>
              <a:t>RCR </a:t>
            </a:r>
            <a:r>
              <a:rPr lang="en-US" i="1" dirty="0" err="1" smtClean="0"/>
              <a:t>dest</a:t>
            </a:r>
            <a:r>
              <a:rPr lang="en-US" i="1" dirty="0" smtClean="0"/>
              <a:t>, times</a:t>
            </a:r>
          </a:p>
          <a:p>
            <a:pPr lvl="1"/>
            <a:r>
              <a:rPr lang="en-GB" i="1" dirty="0" err="1" smtClean="0"/>
              <a:t>dest</a:t>
            </a:r>
            <a:r>
              <a:rPr lang="en-GB" dirty="0" smtClean="0"/>
              <a:t> can be a register, in memory</a:t>
            </a:r>
          </a:p>
          <a:p>
            <a:pPr lvl="1"/>
            <a:r>
              <a:rPr lang="en-US" i="1" dirty="0" smtClean="0"/>
              <a:t>Times</a:t>
            </a:r>
            <a:r>
              <a:rPr lang="en-US" dirty="0" smtClean="0"/>
              <a:t> = 1: </a:t>
            </a:r>
          </a:p>
          <a:p>
            <a:pPr lvl="1">
              <a:buNone/>
            </a:pPr>
            <a:r>
              <a:rPr lang="en-US" dirty="0" smtClean="0"/>
              <a:t>			</a:t>
            </a:r>
            <a:r>
              <a:rPr lang="en-US" b="1" dirty="0" smtClean="0">
                <a:solidFill>
                  <a:srgbClr val="0070C0"/>
                </a:solidFill>
                <a:latin typeface="Courier New" pitchFamily="49" charset="0"/>
                <a:ea typeface="+mn-ea"/>
                <a:cs typeface="Courier New" pitchFamily="49" charset="0"/>
              </a:rPr>
              <a:t>RCR xx, 1</a:t>
            </a:r>
          </a:p>
          <a:p>
            <a:pPr lvl="1"/>
            <a:r>
              <a:rPr lang="en-US" i="1" dirty="0" smtClean="0"/>
              <a:t>Times</a:t>
            </a:r>
            <a:r>
              <a:rPr lang="en-US" dirty="0" smtClean="0"/>
              <a:t> &gt;1:</a:t>
            </a:r>
          </a:p>
          <a:p>
            <a:pPr lvl="1">
              <a:buNone/>
            </a:pPr>
            <a:r>
              <a:rPr lang="en-US" dirty="0" smtClean="0"/>
              <a:t>			</a:t>
            </a:r>
            <a:r>
              <a:rPr lang="en-US" b="1" dirty="0" smtClean="0">
                <a:solidFill>
                  <a:srgbClr val="0070C0"/>
                </a:solidFill>
                <a:latin typeface="Courier New" pitchFamily="49" charset="0"/>
                <a:ea typeface="+mn-ea"/>
                <a:cs typeface="Courier New" pitchFamily="49" charset="0"/>
              </a:rPr>
              <a:t>MCV AL, </a:t>
            </a:r>
            <a:r>
              <a:rPr lang="en-US" b="1" i="1" dirty="0" smtClean="0">
                <a:solidFill>
                  <a:srgbClr val="0070C0"/>
                </a:solidFill>
                <a:latin typeface="Courier New" pitchFamily="49" charset="0"/>
                <a:ea typeface="+mn-ea"/>
                <a:cs typeface="Courier New" pitchFamily="49" charset="0"/>
              </a:rPr>
              <a:t>times</a:t>
            </a:r>
          </a:p>
          <a:p>
            <a:pPr lvl="1">
              <a:buNone/>
            </a:pPr>
            <a:r>
              <a:rPr lang="en-US" b="1" dirty="0" smtClean="0">
                <a:solidFill>
                  <a:srgbClr val="0070C0"/>
                </a:solidFill>
                <a:latin typeface="Courier New" pitchFamily="49" charset="0"/>
                <a:ea typeface="+mn-ea"/>
                <a:cs typeface="Courier New" pitchFamily="49" charset="0"/>
              </a:rPr>
              <a:t>			RCR xx, AL</a:t>
            </a:r>
            <a:endParaRPr lang="en-US" dirty="0" smtClean="0"/>
          </a:p>
          <a:p>
            <a:r>
              <a:rPr lang="en-US" dirty="0" smtClean="0"/>
              <a:t>RCL </a:t>
            </a:r>
            <a:r>
              <a:rPr lang="en-US" i="1" dirty="0" err="1" smtClean="0"/>
              <a:t>dest</a:t>
            </a:r>
            <a:r>
              <a:rPr lang="en-US" i="1" dirty="0" smtClean="0"/>
              <a:t>, times</a:t>
            </a:r>
          </a:p>
          <a:p>
            <a:pPr lvl="1"/>
            <a:r>
              <a:rPr lang="en-GB" dirty="0" smtClean="0"/>
              <a:t>All the same except in </a:t>
            </a:r>
            <a:r>
              <a:rPr lang="en-GB" b="1" dirty="0" smtClean="0"/>
              <a:t>reverse</a:t>
            </a:r>
            <a:r>
              <a:rPr lang="en-GB" dirty="0" smtClean="0"/>
              <a:t> direction</a:t>
            </a:r>
          </a:p>
          <a:p>
            <a:pPr lvl="1">
              <a:buNone/>
            </a:pPr>
            <a:endParaRPr lang="en-US" i="1" dirty="0" smtClean="0"/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211960" y="2708920"/>
            <a:ext cx="4248473" cy="8572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195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283968" y="5733256"/>
            <a:ext cx="4533420" cy="9361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z="3200" dirty="0" smtClean="0">
                <a:solidFill>
                  <a:srgbClr val="000000"/>
                </a:solidFill>
                <a:latin typeface="Arial Black" pitchFamily="34" charset="0"/>
              </a:rPr>
              <a:t>COMPARE of Unsigned Numbers</a:t>
            </a:r>
            <a:endParaRPr lang="en-GB" sz="3200" dirty="0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7544" y="1772816"/>
            <a:ext cx="8178800" cy="4711402"/>
          </a:xfrm>
        </p:spPr>
        <p:txBody>
          <a:bodyPr/>
          <a:lstStyle/>
          <a:p>
            <a:r>
              <a:rPr lang="en-GB" dirty="0" smtClean="0"/>
              <a:t>CMP </a:t>
            </a:r>
            <a:r>
              <a:rPr lang="en-GB" dirty="0" err="1" smtClean="0"/>
              <a:t>dest</a:t>
            </a:r>
            <a:r>
              <a:rPr lang="en-GB" dirty="0" smtClean="0"/>
              <a:t>, </a:t>
            </a:r>
            <a:r>
              <a:rPr lang="en-GB" dirty="0" err="1" smtClean="0"/>
              <a:t>src</a:t>
            </a:r>
            <a:endParaRPr lang="en-GB" dirty="0" smtClean="0"/>
          </a:p>
          <a:p>
            <a:pPr lvl="1"/>
            <a:r>
              <a:rPr lang="en-GB" dirty="0" smtClean="0"/>
              <a:t>Flags affected as (</a:t>
            </a:r>
            <a:r>
              <a:rPr lang="en-GB" dirty="0" err="1" smtClean="0"/>
              <a:t>dest</a:t>
            </a:r>
            <a:r>
              <a:rPr lang="en-GB" dirty="0" smtClean="0"/>
              <a:t> – </a:t>
            </a:r>
            <a:r>
              <a:rPr lang="en-GB" dirty="0" err="1" smtClean="0"/>
              <a:t>src</a:t>
            </a:r>
            <a:r>
              <a:rPr lang="en-GB" dirty="0" smtClean="0"/>
              <a:t>)</a:t>
            </a:r>
          </a:p>
          <a:p>
            <a:pPr lvl="1"/>
            <a:endParaRPr lang="en-GB" dirty="0" smtClean="0"/>
          </a:p>
          <a:p>
            <a:pPr lvl="1"/>
            <a:endParaRPr lang="en-GB" dirty="0" smtClean="0"/>
          </a:p>
          <a:p>
            <a:pPr lvl="1"/>
            <a:endParaRPr lang="en-GB" dirty="0" smtClean="0"/>
          </a:p>
          <a:p>
            <a:pPr lvl="1"/>
            <a:endParaRPr lang="en-GB" dirty="0" smtClean="0"/>
          </a:p>
          <a:p>
            <a:pPr lvl="1"/>
            <a:endParaRPr lang="en-GB" dirty="0" smtClean="0"/>
          </a:p>
          <a:p>
            <a:pPr lvl="1"/>
            <a:endParaRPr lang="en-GB" dirty="0" smtClean="0"/>
          </a:p>
          <a:p>
            <a:pPr lvl="1"/>
            <a:r>
              <a:rPr lang="en-GB" dirty="0" smtClean="0"/>
              <a:t>E.g., </a:t>
            </a:r>
            <a:r>
              <a:rPr lang="en-GB" b="1" dirty="0" smtClean="0">
                <a:solidFill>
                  <a:srgbClr val="0070C0"/>
                </a:solidFill>
                <a:latin typeface="Courier New" pitchFamily="49" charset="0"/>
                <a:ea typeface="+mn-ea"/>
                <a:cs typeface="Courier New" pitchFamily="49" charset="0"/>
              </a:rPr>
              <a:t>CMP AL, 23</a:t>
            </a:r>
          </a:p>
          <a:p>
            <a:pPr lvl="1">
              <a:buNone/>
            </a:pPr>
            <a:r>
              <a:rPr lang="en-GB" dirty="0" smtClean="0"/>
              <a:t>		      </a:t>
            </a:r>
            <a:r>
              <a:rPr lang="en-GB" b="1" dirty="0" smtClean="0">
                <a:solidFill>
                  <a:srgbClr val="0070C0"/>
                </a:solidFill>
                <a:latin typeface="Courier New" pitchFamily="49" charset="0"/>
                <a:ea typeface="+mn-ea"/>
                <a:cs typeface="Courier New" pitchFamily="49" charset="0"/>
              </a:rPr>
              <a:t>JA lable1  </a:t>
            </a:r>
            <a:r>
              <a:rPr lang="en-GB" dirty="0" smtClean="0"/>
              <a:t>; jump if above, CF = ZF = 0</a:t>
            </a: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-60000">
            <a:off x="990948" y="2762095"/>
            <a:ext cx="6113511" cy="2270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标题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8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2008" y="332656"/>
            <a:ext cx="8892480" cy="63879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z="3200" dirty="0" smtClean="0">
                <a:solidFill>
                  <a:srgbClr val="000000"/>
                </a:solidFill>
                <a:latin typeface="Arial Black" pitchFamily="34" charset="0"/>
              </a:rPr>
              <a:t>COMPARE of Signed Numbers</a:t>
            </a:r>
            <a:endParaRPr lang="en-GB" sz="3200" dirty="0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7544" y="1772816"/>
            <a:ext cx="8178800" cy="4711402"/>
          </a:xfrm>
        </p:spPr>
        <p:txBody>
          <a:bodyPr/>
          <a:lstStyle/>
          <a:p>
            <a:r>
              <a:rPr lang="en-GB" dirty="0" smtClean="0"/>
              <a:t>CMP </a:t>
            </a:r>
            <a:r>
              <a:rPr lang="en-GB" dirty="0" err="1" smtClean="0"/>
              <a:t>dest</a:t>
            </a:r>
            <a:r>
              <a:rPr lang="en-GB" dirty="0" smtClean="0"/>
              <a:t>, </a:t>
            </a:r>
            <a:r>
              <a:rPr lang="en-GB" dirty="0" err="1" smtClean="0"/>
              <a:t>src</a:t>
            </a:r>
            <a:endParaRPr lang="en-GB" dirty="0" smtClean="0"/>
          </a:p>
          <a:p>
            <a:pPr lvl="1"/>
            <a:r>
              <a:rPr lang="en-GB" dirty="0" smtClean="0"/>
              <a:t> Same instruction as the unsigned case</a:t>
            </a:r>
          </a:p>
          <a:p>
            <a:pPr lvl="1"/>
            <a:r>
              <a:rPr lang="en-GB" dirty="0" smtClean="0"/>
              <a:t> but different understanding about the numbers and therefore different flags checked</a:t>
            </a:r>
          </a:p>
          <a:p>
            <a:pPr lvl="1"/>
            <a:endParaRPr lang="en-GB" dirty="0" smtClean="0"/>
          </a:p>
          <a:p>
            <a:pPr lvl="1"/>
            <a:endParaRPr lang="en-GB" dirty="0" smtClean="0"/>
          </a:p>
          <a:p>
            <a:pPr lvl="1"/>
            <a:endParaRPr lang="en-GB" dirty="0" smtClean="0"/>
          </a:p>
          <a:p>
            <a:pPr lvl="1"/>
            <a:endParaRPr lang="en-GB" dirty="0" smtClean="0"/>
          </a:p>
          <a:p>
            <a:pPr lvl="1"/>
            <a:endParaRPr lang="en-GB" dirty="0" smtClean="0"/>
          </a:p>
          <a:p>
            <a:pPr lvl="1"/>
            <a:endParaRPr lang="en-GB" dirty="0" smtClean="0"/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43608" y="3501008"/>
            <a:ext cx="6438900" cy="1171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836712"/>
            <a:ext cx="8991846" cy="50405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Quiz</a:t>
            </a:r>
            <a:endParaRPr lang="zh-CN" altLang="en-US" dirty="0"/>
          </a:p>
        </p:txBody>
      </p:sp>
      <p:pic>
        <p:nvPicPr>
          <p:cNvPr id="1026" name="Picture 2" descr="http://images.cnblogs.com/cnblogs_com/erikfeng/o_ascii-0-127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75084" y="1628800"/>
            <a:ext cx="7137276" cy="5177300"/>
          </a:xfrm>
          <a:prstGeom prst="rect">
            <a:avLst/>
          </a:prstGeom>
          <a:noFill/>
        </p:spPr>
      </p:pic>
      <p:sp>
        <p:nvSpPr>
          <p:cNvPr id="5" name="圆角矩形标注 4"/>
          <p:cNvSpPr/>
          <p:nvPr/>
        </p:nvSpPr>
        <p:spPr bwMode="auto">
          <a:xfrm>
            <a:off x="2195736" y="332656"/>
            <a:ext cx="6768752" cy="1224136"/>
          </a:xfrm>
          <a:prstGeom prst="wedgeRoundRectCallou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zh-CN" sz="2200" b="1" dirty="0" smtClean="0">
                <a:solidFill>
                  <a:srgbClr val="002060"/>
                </a:solidFill>
                <a:latin typeface="Times New Roman" pitchFamily="18" charset="0"/>
              </a:rPr>
              <a:t>Given the ASCII table, write an algorithm to convert uppercase letters into lowercase letters and implement your algorithm using 86 assembly language</a:t>
            </a:r>
            <a:endParaRPr kumimoji="0" lang="zh-CN" altLang="en-US" sz="2200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z="3200" dirty="0" smtClean="0">
                <a:solidFill>
                  <a:srgbClr val="000000"/>
                </a:solidFill>
                <a:latin typeface="Arial Black" pitchFamily="34" charset="0"/>
              </a:rPr>
              <a:t>Arithmetic Instructions</a:t>
            </a:r>
            <a:endParaRPr lang="en-GB" sz="3200" dirty="0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700808"/>
            <a:ext cx="8178800" cy="4711402"/>
          </a:xfrm>
        </p:spPr>
        <p:txBody>
          <a:bodyPr/>
          <a:lstStyle/>
          <a:p>
            <a:r>
              <a:rPr lang="en-GB" dirty="0" smtClean="0"/>
              <a:t>Addition</a:t>
            </a:r>
          </a:p>
          <a:p>
            <a:r>
              <a:rPr lang="en-GB" dirty="0" smtClean="0"/>
              <a:t>Subtraction</a:t>
            </a:r>
          </a:p>
          <a:p>
            <a:r>
              <a:rPr lang="en-GB" dirty="0" smtClean="0"/>
              <a:t>Multiplication</a:t>
            </a:r>
          </a:p>
          <a:p>
            <a:r>
              <a:rPr lang="en-GB" dirty="0" smtClean="0"/>
              <a:t>Division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z="3200" dirty="0" smtClean="0"/>
              <a:t>Unsigned Addition</a:t>
            </a:r>
            <a:endParaRPr lang="en-GB" sz="3200" dirty="0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700808"/>
            <a:ext cx="8178800" cy="4711402"/>
          </a:xfrm>
        </p:spPr>
        <p:txBody>
          <a:bodyPr/>
          <a:lstStyle/>
          <a:p>
            <a:r>
              <a:rPr lang="en-GB" b="1" dirty="0" smtClean="0"/>
              <a:t>ADD</a:t>
            </a:r>
            <a:r>
              <a:rPr lang="en-GB" dirty="0" smtClean="0"/>
              <a:t> </a:t>
            </a:r>
            <a:r>
              <a:rPr lang="en-GB" dirty="0" err="1" smtClean="0"/>
              <a:t>dest</a:t>
            </a:r>
            <a:r>
              <a:rPr lang="en-GB" dirty="0" smtClean="0"/>
              <a:t>, </a:t>
            </a:r>
            <a:r>
              <a:rPr lang="en-GB" dirty="0" err="1" smtClean="0"/>
              <a:t>src</a:t>
            </a:r>
            <a:r>
              <a:rPr lang="en-GB" dirty="0" smtClean="0"/>
              <a:t>  ;</a:t>
            </a:r>
            <a:r>
              <a:rPr lang="en-GB" i="1" dirty="0" err="1" smtClean="0"/>
              <a:t>dest</a:t>
            </a:r>
            <a:r>
              <a:rPr lang="en-GB" i="1" dirty="0" smtClean="0"/>
              <a:t> = </a:t>
            </a:r>
            <a:r>
              <a:rPr lang="en-GB" i="1" dirty="0" err="1" smtClean="0"/>
              <a:t>dest</a:t>
            </a:r>
            <a:r>
              <a:rPr lang="en-GB" i="1" dirty="0" smtClean="0"/>
              <a:t> + </a:t>
            </a:r>
            <a:r>
              <a:rPr lang="en-GB" i="1" dirty="0" err="1" smtClean="0"/>
              <a:t>src</a:t>
            </a:r>
            <a:endParaRPr lang="en-GB" i="1" dirty="0" smtClean="0"/>
          </a:p>
          <a:p>
            <a:pPr lvl="1"/>
            <a:r>
              <a:rPr lang="en-GB" dirty="0" err="1" smtClean="0"/>
              <a:t>Dest</a:t>
            </a:r>
            <a:r>
              <a:rPr lang="en-GB" dirty="0" smtClean="0"/>
              <a:t> can be a register or in memory</a:t>
            </a:r>
          </a:p>
          <a:p>
            <a:pPr lvl="1"/>
            <a:r>
              <a:rPr lang="en-GB" dirty="0" err="1" smtClean="0"/>
              <a:t>Src</a:t>
            </a:r>
            <a:r>
              <a:rPr lang="en-GB" dirty="0" smtClean="0"/>
              <a:t> can be a register, in memory or an immediate</a:t>
            </a:r>
          </a:p>
          <a:p>
            <a:pPr lvl="1"/>
            <a:r>
              <a:rPr lang="en-GB" b="1" dirty="0" smtClean="0">
                <a:solidFill>
                  <a:srgbClr val="FF0000"/>
                </a:solidFill>
              </a:rPr>
              <a:t>No </a:t>
            </a:r>
            <a:r>
              <a:rPr lang="en-GB" b="1" dirty="0" err="1" smtClean="0">
                <a:solidFill>
                  <a:srgbClr val="FF0000"/>
                </a:solidFill>
              </a:rPr>
              <a:t>mem</a:t>
            </a:r>
            <a:r>
              <a:rPr lang="en-GB" b="1" dirty="0" smtClean="0">
                <a:solidFill>
                  <a:srgbClr val="FF0000"/>
                </a:solidFill>
              </a:rPr>
              <a:t>-to-</a:t>
            </a:r>
            <a:r>
              <a:rPr lang="en-GB" b="1" dirty="0" err="1" smtClean="0">
                <a:solidFill>
                  <a:srgbClr val="FF0000"/>
                </a:solidFill>
              </a:rPr>
              <a:t>mem</a:t>
            </a:r>
            <a:r>
              <a:rPr lang="en-GB" b="1" dirty="0" smtClean="0">
                <a:solidFill>
                  <a:srgbClr val="FF0000"/>
                </a:solidFill>
              </a:rPr>
              <a:t> operations in 80X86</a:t>
            </a:r>
          </a:p>
          <a:p>
            <a:pPr lvl="1"/>
            <a:r>
              <a:rPr lang="en-GB" dirty="0" smtClean="0"/>
              <a:t>Change ZF, SF, AF, CF, OF, PF</a:t>
            </a:r>
          </a:p>
          <a:p>
            <a:r>
              <a:rPr lang="en-GB" dirty="0" smtClean="0"/>
              <a:t>ADC </a:t>
            </a:r>
            <a:r>
              <a:rPr lang="en-GB" dirty="0" err="1" smtClean="0"/>
              <a:t>dest</a:t>
            </a:r>
            <a:r>
              <a:rPr lang="en-GB" dirty="0" smtClean="0"/>
              <a:t>, </a:t>
            </a:r>
            <a:r>
              <a:rPr lang="en-GB" dirty="0" err="1" smtClean="0"/>
              <a:t>src</a:t>
            </a:r>
            <a:r>
              <a:rPr lang="en-GB" dirty="0" smtClean="0"/>
              <a:t>  ;</a:t>
            </a:r>
            <a:r>
              <a:rPr lang="en-GB" i="1" dirty="0" err="1" smtClean="0"/>
              <a:t>dest</a:t>
            </a:r>
            <a:r>
              <a:rPr lang="en-GB" i="1" dirty="0" smtClean="0"/>
              <a:t> = </a:t>
            </a:r>
            <a:r>
              <a:rPr lang="en-GB" i="1" dirty="0" err="1" smtClean="0"/>
              <a:t>dest</a:t>
            </a:r>
            <a:r>
              <a:rPr lang="en-GB" i="1" dirty="0" smtClean="0"/>
              <a:t> + </a:t>
            </a:r>
            <a:r>
              <a:rPr lang="en-GB" i="1" dirty="0" err="1" smtClean="0"/>
              <a:t>src</a:t>
            </a:r>
            <a:r>
              <a:rPr lang="en-GB" i="1" dirty="0" smtClean="0"/>
              <a:t> +CF</a:t>
            </a:r>
          </a:p>
          <a:p>
            <a:pPr lvl="1"/>
            <a:r>
              <a:rPr lang="en-GB" dirty="0" smtClean="0"/>
              <a:t>For multi-byte numbers</a:t>
            </a:r>
          </a:p>
          <a:p>
            <a:pPr lvl="1"/>
            <a:r>
              <a:rPr lang="en-GB" dirty="0" smtClean="0"/>
              <a:t>If there is a carry from last addition, adds 1 to the result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406400" y="228600"/>
            <a:ext cx="8414072" cy="1143000"/>
          </a:xfrm>
        </p:spPr>
        <p:txBody>
          <a:bodyPr/>
          <a:lstStyle/>
          <a:p>
            <a:r>
              <a:rPr lang="en-GB" sz="3200" dirty="0" smtClean="0"/>
              <a:t>Addition Example of Individual Bytes</a:t>
            </a:r>
            <a:endParaRPr lang="en-GB" sz="3200" dirty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700808"/>
            <a:ext cx="8178800" cy="4357092"/>
          </a:xfrm>
        </p:spPr>
        <p:txBody>
          <a:bodyPr/>
          <a:lstStyle/>
          <a:p>
            <a:pPr lvl="1">
              <a:buNone/>
            </a:pPr>
            <a:endParaRPr lang="en-GB" dirty="0" smtClean="0"/>
          </a:p>
          <a:p>
            <a:endParaRPr lang="en-GB" dirty="0" smtClean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3528" y="1844824"/>
            <a:ext cx="5149974" cy="47971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矩形 4"/>
          <p:cNvSpPr/>
          <p:nvPr/>
        </p:nvSpPr>
        <p:spPr bwMode="auto">
          <a:xfrm>
            <a:off x="238820" y="2158256"/>
            <a:ext cx="2448272" cy="216024"/>
          </a:xfrm>
          <a:prstGeom prst="rect">
            <a:avLst/>
          </a:prstGeom>
          <a:noFill/>
          <a:ln w="381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6" name="矩形 5"/>
          <p:cNvSpPr/>
          <p:nvPr/>
        </p:nvSpPr>
        <p:spPr bwMode="auto">
          <a:xfrm>
            <a:off x="238820" y="2323480"/>
            <a:ext cx="2448272" cy="216024"/>
          </a:xfrm>
          <a:prstGeom prst="rect">
            <a:avLst/>
          </a:prstGeom>
          <a:noFill/>
          <a:ln w="381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8" name="矩形 7"/>
          <p:cNvSpPr/>
          <p:nvPr/>
        </p:nvSpPr>
        <p:spPr bwMode="auto">
          <a:xfrm>
            <a:off x="251520" y="2636912"/>
            <a:ext cx="3096344" cy="864096"/>
          </a:xfrm>
          <a:prstGeom prst="rect">
            <a:avLst/>
          </a:prstGeom>
          <a:noFill/>
          <a:ln w="381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9" name="矩形 8"/>
          <p:cNvSpPr/>
          <p:nvPr/>
        </p:nvSpPr>
        <p:spPr bwMode="auto">
          <a:xfrm>
            <a:off x="251520" y="3573016"/>
            <a:ext cx="2952328" cy="2808312"/>
          </a:xfrm>
          <a:prstGeom prst="rect">
            <a:avLst/>
          </a:prstGeom>
          <a:noFill/>
          <a:ln w="381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0" name="矩形 9"/>
          <p:cNvSpPr/>
          <p:nvPr/>
        </p:nvSpPr>
        <p:spPr bwMode="auto">
          <a:xfrm>
            <a:off x="395536" y="3933056"/>
            <a:ext cx="2448272" cy="360040"/>
          </a:xfrm>
          <a:prstGeom prst="rect">
            <a:avLst/>
          </a:prstGeom>
          <a:noFill/>
          <a:ln w="38100" cap="flat" cmpd="sng" algn="ctr">
            <a:solidFill>
              <a:srgbClr val="00B0F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1" name="矩形 10"/>
          <p:cNvSpPr/>
          <p:nvPr/>
        </p:nvSpPr>
        <p:spPr bwMode="auto">
          <a:xfrm>
            <a:off x="395536" y="4411712"/>
            <a:ext cx="2736304" cy="216024"/>
          </a:xfrm>
          <a:prstGeom prst="rect">
            <a:avLst/>
          </a:prstGeom>
          <a:noFill/>
          <a:ln w="38100" cap="flat" cmpd="sng" algn="ctr">
            <a:solidFill>
              <a:srgbClr val="00B0F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2" name="矩形 11"/>
          <p:cNvSpPr/>
          <p:nvPr/>
        </p:nvSpPr>
        <p:spPr bwMode="auto">
          <a:xfrm>
            <a:off x="374328" y="4725144"/>
            <a:ext cx="2736304" cy="393948"/>
          </a:xfrm>
          <a:prstGeom prst="rect">
            <a:avLst/>
          </a:prstGeom>
          <a:noFill/>
          <a:ln w="38100" cap="flat" cmpd="sng" algn="ctr">
            <a:solidFill>
              <a:srgbClr val="00B0F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3" name="矩形 12"/>
          <p:cNvSpPr/>
          <p:nvPr/>
        </p:nvSpPr>
        <p:spPr bwMode="auto">
          <a:xfrm>
            <a:off x="382836" y="5055468"/>
            <a:ext cx="2736304" cy="216024"/>
          </a:xfrm>
          <a:prstGeom prst="rect">
            <a:avLst/>
          </a:prstGeom>
          <a:noFill/>
          <a:ln w="38100" cap="flat" cmpd="sng" algn="ctr">
            <a:solidFill>
              <a:srgbClr val="00B0F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4" name="矩形 13"/>
          <p:cNvSpPr/>
          <p:nvPr/>
        </p:nvSpPr>
        <p:spPr bwMode="auto">
          <a:xfrm>
            <a:off x="395536" y="5229200"/>
            <a:ext cx="2736304" cy="525388"/>
          </a:xfrm>
          <a:prstGeom prst="rect">
            <a:avLst/>
          </a:prstGeom>
          <a:noFill/>
          <a:ln w="38100" cap="flat" cmpd="sng" algn="ctr">
            <a:solidFill>
              <a:srgbClr val="00B0F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5" name="矩形 14"/>
          <p:cNvSpPr/>
          <p:nvPr/>
        </p:nvSpPr>
        <p:spPr bwMode="auto">
          <a:xfrm>
            <a:off x="395536" y="5699224"/>
            <a:ext cx="2736304" cy="237356"/>
          </a:xfrm>
          <a:prstGeom prst="rect">
            <a:avLst/>
          </a:prstGeom>
          <a:noFill/>
          <a:ln w="38100" cap="flat" cmpd="sng" algn="ctr">
            <a:solidFill>
              <a:srgbClr val="00B0F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6" name="矩形 15"/>
          <p:cNvSpPr/>
          <p:nvPr/>
        </p:nvSpPr>
        <p:spPr bwMode="auto">
          <a:xfrm>
            <a:off x="395536" y="5864572"/>
            <a:ext cx="2736304" cy="372740"/>
          </a:xfrm>
          <a:prstGeom prst="rect">
            <a:avLst/>
          </a:prstGeom>
          <a:noFill/>
          <a:ln w="38100" cap="flat" cmpd="sng" algn="ctr">
            <a:solidFill>
              <a:srgbClr val="00B0F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7" name="矩形 16"/>
          <p:cNvSpPr/>
          <p:nvPr/>
        </p:nvSpPr>
        <p:spPr bwMode="auto">
          <a:xfrm>
            <a:off x="395536" y="4725144"/>
            <a:ext cx="2448272" cy="711696"/>
          </a:xfrm>
          <a:prstGeom prst="rect">
            <a:avLst/>
          </a:prstGeom>
          <a:noFill/>
          <a:ln w="38100" cap="flat" cmpd="sng" algn="ctr">
            <a:solidFill>
              <a:srgbClr val="00B0F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508104" y="4766760"/>
            <a:ext cx="3415715" cy="678464"/>
          </a:xfrm>
          <a:prstGeom prst="rect">
            <a:avLst/>
          </a:prstGeom>
          <a:noFill/>
          <a:ln w="28575">
            <a:solidFill>
              <a:srgbClr val="00B0F0"/>
            </a:solidFill>
            <a:miter lim="800000"/>
            <a:headEnd/>
            <a:tailEnd/>
          </a:ln>
        </p:spPr>
      </p:pic>
      <p:sp>
        <p:nvSpPr>
          <p:cNvPr id="18" name="圆角矩形标注 17"/>
          <p:cNvSpPr/>
          <p:nvPr/>
        </p:nvSpPr>
        <p:spPr bwMode="auto">
          <a:xfrm>
            <a:off x="3923928" y="2348880"/>
            <a:ext cx="5076056" cy="864096"/>
          </a:xfrm>
          <a:prstGeom prst="wedgeRoundRectCallout">
            <a:avLst>
              <a:gd name="adj1" fmla="val -60904"/>
              <a:gd name="adj2" fmla="val 39474"/>
              <a:gd name="adj3" fmla="val 16667"/>
            </a:avLst>
          </a:prstGeom>
          <a:ln>
            <a:headEnd type="none" w="med" len="med"/>
            <a:tailEnd type="none" w="med" len="med"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zh-CN" sz="2400" b="1" dirty="0" smtClean="0">
                <a:latin typeface="Times New Roman" pitchFamily="18" charset="0"/>
              </a:rPr>
              <a:t>Draw the layout of the data segment in memory</a:t>
            </a:r>
            <a:endParaRPr kumimoji="0" lang="zh-CN" altLang="en-US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9" name="圆角矩形标注 18"/>
          <p:cNvSpPr/>
          <p:nvPr/>
        </p:nvSpPr>
        <p:spPr bwMode="auto">
          <a:xfrm>
            <a:off x="3347864" y="3645024"/>
            <a:ext cx="2520280" cy="504056"/>
          </a:xfrm>
          <a:prstGeom prst="wedgeRoundRectCallout">
            <a:avLst>
              <a:gd name="adj1" fmla="val -68463"/>
              <a:gd name="adj2" fmla="val 41994"/>
              <a:gd name="adj3" fmla="val 16667"/>
            </a:avLst>
          </a:prstGeom>
          <a:ln>
            <a:headEnd type="none" w="med" len="med"/>
            <a:tailEnd type="none" w="med" len="med"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zh-CN" sz="2400" b="1" dirty="0" smtClean="0">
                <a:latin typeface="Times New Roman" pitchFamily="18" charset="0"/>
              </a:rPr>
              <a:t>What’s this for?</a:t>
            </a:r>
            <a:endParaRPr kumimoji="0" lang="zh-CN" altLang="en-US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5" grpId="1" animBg="1"/>
      <p:bldP spid="6" grpId="0" animBg="1"/>
      <p:bldP spid="6" grpId="1" animBg="1"/>
      <p:bldP spid="8" grpId="0" animBg="1"/>
      <p:bldP spid="8" grpId="1" animBg="1"/>
      <p:bldP spid="9" grpId="0" animBg="1"/>
      <p:bldP spid="9" grpId="1" animBg="1"/>
      <p:bldP spid="10" grpId="0" animBg="1"/>
      <p:bldP spid="10" grpId="1" animBg="1"/>
      <p:bldP spid="11" grpId="0" animBg="1"/>
      <p:bldP spid="11" grpId="1" animBg="1"/>
      <p:bldP spid="12" grpId="0" animBg="1"/>
      <p:bldP spid="12" grpId="1" animBg="1"/>
      <p:bldP spid="13" grpId="0" animBg="1"/>
      <p:bldP spid="13" grpId="1" animBg="1"/>
      <p:bldP spid="14" grpId="0" animBg="1"/>
      <p:bldP spid="14" grpId="1" animBg="1"/>
      <p:bldP spid="15" grpId="0" animBg="1"/>
      <p:bldP spid="15" grpId="1" animBg="1"/>
      <p:bldP spid="16" grpId="0" animBg="1"/>
      <p:bldP spid="16" grpId="1" animBg="1"/>
      <p:bldP spid="17" grpId="0" animBg="1"/>
      <p:bldP spid="18" grpId="0" animBg="1"/>
      <p:bldP spid="18" grpId="1" animBg="1"/>
      <p:bldP spid="19" grpId="0" animBg="1"/>
      <p:bldP spid="19" grpId="1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1560" y="1844824"/>
            <a:ext cx="4766269" cy="47971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406400" y="228600"/>
            <a:ext cx="8414072" cy="1143000"/>
          </a:xfrm>
        </p:spPr>
        <p:txBody>
          <a:bodyPr/>
          <a:lstStyle/>
          <a:p>
            <a:r>
              <a:rPr lang="en-GB" sz="3200" dirty="0" smtClean="0"/>
              <a:t>Addition Example of Multi-byte </a:t>
            </a:r>
            <a:r>
              <a:rPr lang="en-GB" sz="3200" dirty="0" err="1" smtClean="0"/>
              <a:t>Nums</a:t>
            </a:r>
            <a:endParaRPr lang="en-GB" sz="3200" dirty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700808"/>
            <a:ext cx="8178800" cy="4357092"/>
          </a:xfrm>
        </p:spPr>
        <p:txBody>
          <a:bodyPr/>
          <a:lstStyle/>
          <a:p>
            <a:pPr lvl="1">
              <a:buNone/>
            </a:pPr>
            <a:endParaRPr lang="en-GB" dirty="0" smtClean="0"/>
          </a:p>
          <a:p>
            <a:endParaRPr lang="en-GB" dirty="0" smtClean="0"/>
          </a:p>
        </p:txBody>
      </p:sp>
      <p:sp>
        <p:nvSpPr>
          <p:cNvPr id="5" name="矩形 4"/>
          <p:cNvSpPr/>
          <p:nvPr/>
        </p:nvSpPr>
        <p:spPr bwMode="auto">
          <a:xfrm>
            <a:off x="625301" y="2636912"/>
            <a:ext cx="2448272" cy="216024"/>
          </a:xfrm>
          <a:prstGeom prst="rect">
            <a:avLst/>
          </a:prstGeom>
          <a:noFill/>
          <a:ln w="381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0" name="矩形 9"/>
          <p:cNvSpPr/>
          <p:nvPr/>
        </p:nvSpPr>
        <p:spPr bwMode="auto">
          <a:xfrm>
            <a:off x="697309" y="3966964"/>
            <a:ext cx="2448272" cy="216024"/>
          </a:xfrm>
          <a:prstGeom prst="rect">
            <a:avLst/>
          </a:prstGeom>
          <a:noFill/>
          <a:ln w="38100" cap="flat" cmpd="sng" algn="ctr">
            <a:solidFill>
              <a:srgbClr val="00B0F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1" name="矩形 10"/>
          <p:cNvSpPr/>
          <p:nvPr/>
        </p:nvSpPr>
        <p:spPr bwMode="auto">
          <a:xfrm>
            <a:off x="697309" y="4509120"/>
            <a:ext cx="2736304" cy="216024"/>
          </a:xfrm>
          <a:prstGeom prst="rect">
            <a:avLst/>
          </a:prstGeom>
          <a:noFill/>
          <a:ln w="38100" cap="flat" cmpd="sng" algn="ctr">
            <a:solidFill>
              <a:srgbClr val="00B0F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2" name="矩形 11"/>
          <p:cNvSpPr/>
          <p:nvPr/>
        </p:nvSpPr>
        <p:spPr bwMode="auto">
          <a:xfrm>
            <a:off x="697309" y="4687044"/>
            <a:ext cx="2736304" cy="1224136"/>
          </a:xfrm>
          <a:prstGeom prst="rect">
            <a:avLst/>
          </a:prstGeom>
          <a:noFill/>
          <a:ln w="38100" cap="flat" cmpd="sng" algn="ctr">
            <a:solidFill>
              <a:srgbClr val="00B0F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3" name="矩形 12"/>
          <p:cNvSpPr/>
          <p:nvPr/>
        </p:nvSpPr>
        <p:spPr bwMode="auto">
          <a:xfrm>
            <a:off x="697309" y="5851872"/>
            <a:ext cx="2736304" cy="216024"/>
          </a:xfrm>
          <a:prstGeom prst="rect">
            <a:avLst/>
          </a:prstGeom>
          <a:noFill/>
          <a:ln w="38100" cap="flat" cmpd="sng" algn="ctr">
            <a:solidFill>
              <a:srgbClr val="00B0F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635896" y="5661248"/>
            <a:ext cx="4424164" cy="887023"/>
          </a:xfrm>
          <a:prstGeom prst="rect">
            <a:avLst/>
          </a:prstGeom>
          <a:noFill/>
          <a:ln w="28575">
            <a:solidFill>
              <a:srgbClr val="0070C0"/>
            </a:solidFill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5" grpId="1" animBg="1"/>
      <p:bldP spid="10" grpId="0" animBg="1"/>
      <p:bldP spid="10" grpId="1" animBg="1"/>
      <p:bldP spid="11" grpId="0" animBg="1"/>
      <p:bldP spid="11" grpId="1" animBg="1"/>
      <p:bldP spid="12" grpId="0" animBg="1"/>
      <p:bldP spid="12" grpId="1" animBg="1"/>
      <p:bldP spid="1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z="3200" dirty="0" smtClean="0"/>
              <a:t>Unsigned Subtraction</a:t>
            </a:r>
            <a:endParaRPr lang="en-GB" sz="3200" dirty="0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700808"/>
            <a:ext cx="8178800" cy="4711402"/>
          </a:xfrm>
        </p:spPr>
        <p:txBody>
          <a:bodyPr/>
          <a:lstStyle/>
          <a:p>
            <a:r>
              <a:rPr lang="en-GB" b="1" dirty="0" smtClean="0"/>
              <a:t>SUB</a:t>
            </a:r>
            <a:r>
              <a:rPr lang="en-GB" dirty="0" smtClean="0"/>
              <a:t> </a:t>
            </a:r>
            <a:r>
              <a:rPr lang="en-GB" dirty="0" err="1" smtClean="0"/>
              <a:t>dest</a:t>
            </a:r>
            <a:r>
              <a:rPr lang="en-GB" dirty="0" smtClean="0"/>
              <a:t>, </a:t>
            </a:r>
            <a:r>
              <a:rPr lang="en-GB" dirty="0" err="1" smtClean="0"/>
              <a:t>src</a:t>
            </a:r>
            <a:r>
              <a:rPr lang="en-GB" dirty="0" smtClean="0"/>
              <a:t>  ;</a:t>
            </a:r>
            <a:r>
              <a:rPr lang="en-GB" i="1" dirty="0" err="1" smtClean="0"/>
              <a:t>dest</a:t>
            </a:r>
            <a:r>
              <a:rPr lang="en-GB" i="1" dirty="0" smtClean="0"/>
              <a:t> = </a:t>
            </a:r>
            <a:r>
              <a:rPr lang="en-GB" i="1" dirty="0" err="1" smtClean="0"/>
              <a:t>dest</a:t>
            </a:r>
            <a:r>
              <a:rPr lang="en-GB" i="1" dirty="0" smtClean="0"/>
              <a:t> - </a:t>
            </a:r>
            <a:r>
              <a:rPr lang="en-GB" i="1" dirty="0" err="1" smtClean="0"/>
              <a:t>src</a:t>
            </a:r>
            <a:endParaRPr lang="en-GB" i="1" dirty="0" smtClean="0"/>
          </a:p>
          <a:p>
            <a:pPr lvl="1"/>
            <a:r>
              <a:rPr lang="en-GB" dirty="0" err="1" smtClean="0"/>
              <a:t>Dest</a:t>
            </a:r>
            <a:r>
              <a:rPr lang="en-GB" dirty="0" smtClean="0"/>
              <a:t> can be a register or in memory</a:t>
            </a:r>
          </a:p>
          <a:p>
            <a:pPr lvl="1"/>
            <a:r>
              <a:rPr lang="en-GB" dirty="0" err="1" smtClean="0"/>
              <a:t>Src</a:t>
            </a:r>
            <a:r>
              <a:rPr lang="en-GB" dirty="0" smtClean="0"/>
              <a:t> can be a register, in memory or an immediate</a:t>
            </a:r>
          </a:p>
          <a:p>
            <a:pPr lvl="1"/>
            <a:r>
              <a:rPr lang="en-GB" dirty="0" smtClean="0"/>
              <a:t>No </a:t>
            </a:r>
            <a:r>
              <a:rPr lang="en-GB" dirty="0" err="1" smtClean="0"/>
              <a:t>mem</a:t>
            </a:r>
            <a:r>
              <a:rPr lang="en-GB" dirty="0" smtClean="0"/>
              <a:t>-to-</a:t>
            </a:r>
            <a:r>
              <a:rPr lang="en-GB" dirty="0" err="1" smtClean="0"/>
              <a:t>mem</a:t>
            </a:r>
            <a:r>
              <a:rPr lang="en-GB" dirty="0" smtClean="0"/>
              <a:t> operations in 80X86</a:t>
            </a:r>
          </a:p>
          <a:p>
            <a:pPr lvl="1"/>
            <a:r>
              <a:rPr lang="en-GB" dirty="0" smtClean="0"/>
              <a:t>Change ZF, SF, AF, CF, OF, PF</a:t>
            </a:r>
          </a:p>
          <a:p>
            <a:r>
              <a:rPr lang="en-GB" dirty="0" smtClean="0"/>
              <a:t>SBB </a:t>
            </a:r>
            <a:r>
              <a:rPr lang="en-GB" dirty="0" err="1" smtClean="0"/>
              <a:t>dest</a:t>
            </a:r>
            <a:r>
              <a:rPr lang="en-GB" dirty="0" smtClean="0"/>
              <a:t>, </a:t>
            </a:r>
            <a:r>
              <a:rPr lang="en-GB" dirty="0" err="1" smtClean="0"/>
              <a:t>src</a:t>
            </a:r>
            <a:r>
              <a:rPr lang="en-GB" dirty="0" smtClean="0"/>
              <a:t>  ;</a:t>
            </a:r>
            <a:r>
              <a:rPr lang="en-GB" i="1" dirty="0" err="1" smtClean="0"/>
              <a:t>dest</a:t>
            </a:r>
            <a:r>
              <a:rPr lang="en-GB" i="1" dirty="0" smtClean="0"/>
              <a:t> = </a:t>
            </a:r>
            <a:r>
              <a:rPr lang="en-GB" i="1" dirty="0" err="1" smtClean="0"/>
              <a:t>dest</a:t>
            </a:r>
            <a:r>
              <a:rPr lang="en-GB" i="1" dirty="0" smtClean="0"/>
              <a:t> - </a:t>
            </a:r>
            <a:r>
              <a:rPr lang="en-GB" i="1" dirty="0" err="1" smtClean="0"/>
              <a:t>src</a:t>
            </a:r>
            <a:r>
              <a:rPr lang="en-GB" i="1" dirty="0" smtClean="0"/>
              <a:t> – CF</a:t>
            </a:r>
          </a:p>
          <a:p>
            <a:pPr lvl="1"/>
            <a:r>
              <a:rPr lang="en-GB" dirty="0" smtClean="0"/>
              <a:t>For multi-byte numbers</a:t>
            </a:r>
          </a:p>
          <a:p>
            <a:pPr lvl="1"/>
            <a:r>
              <a:rPr lang="en-GB" dirty="0" smtClean="0"/>
              <a:t>If there is a borrow from last subtraction, subtracts 1 from the result</a:t>
            </a:r>
          </a:p>
          <a:p>
            <a:pPr lvl="1"/>
            <a:endParaRPr lang="en-GB" dirty="0" smtClean="0"/>
          </a:p>
          <a:p>
            <a:endParaRPr lang="en-GB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406400" y="228600"/>
            <a:ext cx="8486080" cy="1143000"/>
          </a:xfrm>
        </p:spPr>
        <p:txBody>
          <a:bodyPr/>
          <a:lstStyle/>
          <a:p>
            <a:r>
              <a:rPr lang="en-GB" sz="3200" dirty="0" smtClean="0"/>
              <a:t>Subtraction Example of Individual Bytes</a:t>
            </a:r>
            <a:endParaRPr lang="en-GB" sz="3200" dirty="0"/>
          </a:p>
        </p:txBody>
      </p:sp>
      <p:sp>
        <p:nvSpPr>
          <p:cNvPr id="18" name="内容占位符 1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CPU carries out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sz="2000" dirty="0" smtClean="0"/>
              <a:t>take the 2’s complement of the </a:t>
            </a:r>
            <a:r>
              <a:rPr lang="en-US" sz="2000" i="1" dirty="0" err="1" smtClean="0"/>
              <a:t>src</a:t>
            </a:r>
            <a:endParaRPr lang="en-US" sz="2000" i="1" dirty="0" smtClean="0"/>
          </a:p>
          <a:p>
            <a:pPr marL="914400" lvl="1" indent="-457200">
              <a:buFont typeface="+mj-lt"/>
              <a:buAutoNum type="arabicPeriod"/>
            </a:pPr>
            <a:r>
              <a:rPr lang="en-US" sz="2000" dirty="0" smtClean="0"/>
              <a:t>add it to the </a:t>
            </a:r>
            <a:r>
              <a:rPr lang="en-US" sz="2000" i="1" dirty="0" err="1" smtClean="0"/>
              <a:t>dest</a:t>
            </a:r>
            <a:endParaRPr lang="en-US" sz="2000" i="1" dirty="0" smtClean="0"/>
          </a:p>
          <a:p>
            <a:pPr marL="914400" lvl="1" indent="-457200">
              <a:buFont typeface="+mj-lt"/>
              <a:buAutoNum type="arabicPeriod"/>
            </a:pPr>
            <a:r>
              <a:rPr lang="en-US" sz="2000" dirty="0" smtClean="0"/>
              <a:t>invert the carry</a:t>
            </a:r>
          </a:p>
          <a:p>
            <a:r>
              <a:rPr lang="en-US" sz="2400" dirty="0" smtClean="0"/>
              <a:t>CF = 0: positive result ; </a:t>
            </a:r>
          </a:p>
          <a:p>
            <a:endParaRPr lang="en-US" sz="2400" dirty="0" smtClean="0"/>
          </a:p>
          <a:p>
            <a:endParaRPr lang="en-US" sz="2400" dirty="0" smtClean="0"/>
          </a:p>
          <a:p>
            <a:r>
              <a:rPr lang="en-US" sz="2400" dirty="0" smtClean="0"/>
              <a:t>CF = 1: negative result in 2’s complement</a:t>
            </a:r>
          </a:p>
          <a:p>
            <a:pPr lvl="1"/>
            <a:r>
              <a:rPr lang="en-US" sz="2000" dirty="0" smtClean="0"/>
              <a:t>Magnitude: NOT + INC</a:t>
            </a:r>
            <a:endParaRPr lang="en-US" sz="2000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99592" y="3917541"/>
            <a:ext cx="1773560" cy="8076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771800" y="3933056"/>
            <a:ext cx="2561853" cy="6765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148064" y="3859368"/>
            <a:ext cx="3430538" cy="8318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1" name="Picture 5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39552" y="5823812"/>
            <a:ext cx="4370462" cy="7015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2" name="Picture 6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5076056" y="6073744"/>
            <a:ext cx="2716138" cy="2823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3528" y="2204864"/>
            <a:ext cx="4435316" cy="22322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406400" y="228600"/>
            <a:ext cx="8486080" cy="1143000"/>
          </a:xfrm>
        </p:spPr>
        <p:txBody>
          <a:bodyPr/>
          <a:lstStyle/>
          <a:p>
            <a:r>
              <a:rPr lang="en-GB" sz="3200" dirty="0" smtClean="0"/>
              <a:t>Subtraction Example of Multi-byte </a:t>
            </a:r>
            <a:r>
              <a:rPr lang="en-GB" sz="3200" dirty="0" err="1" smtClean="0"/>
              <a:t>Nums</a:t>
            </a:r>
            <a:endParaRPr lang="en-GB" sz="3200" dirty="0"/>
          </a:p>
        </p:txBody>
      </p:sp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220072" y="3501008"/>
            <a:ext cx="2463155" cy="22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矩形 11"/>
          <p:cNvSpPr/>
          <p:nvPr/>
        </p:nvSpPr>
        <p:spPr bwMode="auto">
          <a:xfrm>
            <a:off x="1547664" y="3068960"/>
            <a:ext cx="2880320" cy="432048"/>
          </a:xfrm>
          <a:prstGeom prst="rect">
            <a:avLst/>
          </a:prstGeom>
          <a:noFill/>
          <a:ln w="38100" cap="flat" cmpd="sng" algn="ctr">
            <a:solidFill>
              <a:srgbClr val="00B0F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pic>
        <p:nvPicPr>
          <p:cNvPr id="5124" name="Picture 4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753052" y="3467100"/>
            <a:ext cx="674601" cy="2880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矩形 13"/>
          <p:cNvSpPr/>
          <p:nvPr/>
        </p:nvSpPr>
        <p:spPr bwMode="auto">
          <a:xfrm>
            <a:off x="1547664" y="3645024"/>
            <a:ext cx="3168352" cy="432048"/>
          </a:xfrm>
          <a:prstGeom prst="rect">
            <a:avLst/>
          </a:prstGeom>
          <a:noFill/>
          <a:ln w="38100" cap="flat" cmpd="sng" algn="ctr">
            <a:solidFill>
              <a:srgbClr val="00B0F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pic>
        <p:nvPicPr>
          <p:cNvPr id="5125" name="Picture 5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220072" y="4005064"/>
            <a:ext cx="2340496" cy="2245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7" name="Picture 7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5252417" y="4365104"/>
            <a:ext cx="2161803" cy="2564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8" name="Picture 8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7744544" y="3992007"/>
            <a:ext cx="650751" cy="2502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2" grpId="1" animBg="1"/>
      <p:bldP spid="14" grpId="0" animBg="1"/>
      <p:bldP spid="14" grpId="1" animBg="1"/>
    </p:bldLst>
  </p:timing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自定义 2">
      <a:majorFont>
        <a:latin typeface="Calibri"/>
        <a:ea typeface="宋体"/>
        <a:cs typeface=""/>
      </a:majorFont>
      <a:minorFont>
        <a:latin typeface="Calibri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stallings">
  <a:themeElements>
    <a:clrScheme name="stallings.pot 2">
      <a:dk1>
        <a:srgbClr val="000000"/>
      </a:dk1>
      <a:lt1>
        <a:srgbClr val="FFFFFF"/>
      </a:lt1>
      <a:dk2>
        <a:srgbClr val="000000"/>
      </a:dk2>
      <a:lt2>
        <a:srgbClr val="5E574E"/>
      </a:lt2>
      <a:accent1>
        <a:srgbClr val="FF6600"/>
      </a:accent1>
      <a:accent2>
        <a:srgbClr val="FFCC00"/>
      </a:accent2>
      <a:accent3>
        <a:srgbClr val="FFFFFF"/>
      </a:accent3>
      <a:accent4>
        <a:srgbClr val="000000"/>
      </a:accent4>
      <a:accent5>
        <a:srgbClr val="FFB8AA"/>
      </a:accent5>
      <a:accent6>
        <a:srgbClr val="E7B900"/>
      </a:accent6>
      <a:hlink>
        <a:srgbClr val="996633"/>
      </a:hlink>
      <a:folHlink>
        <a:srgbClr val="808000"/>
      </a:folHlink>
    </a:clrScheme>
    <a:fontScheme name="stallings.pot">
      <a:majorFont>
        <a:latin typeface="Arial Black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0000" tIns="46800" rIns="90000" bIns="4680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0000" tIns="46800" rIns="90000" bIns="4680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stallings.pot 1">
        <a:dk1>
          <a:srgbClr val="5E574E"/>
        </a:dk1>
        <a:lt1>
          <a:srgbClr val="FFFFCC"/>
        </a:lt1>
        <a:dk2>
          <a:srgbClr val="000000"/>
        </a:dk2>
        <a:lt2>
          <a:srgbClr val="FFCC00"/>
        </a:lt2>
        <a:accent1>
          <a:srgbClr val="CC9900"/>
        </a:accent1>
        <a:accent2>
          <a:srgbClr val="FF6600"/>
        </a:accent2>
        <a:accent3>
          <a:srgbClr val="AAAAAA"/>
        </a:accent3>
        <a:accent4>
          <a:srgbClr val="DADAAE"/>
        </a:accent4>
        <a:accent5>
          <a:srgbClr val="E2CAAA"/>
        </a:accent5>
        <a:accent6>
          <a:srgbClr val="E75C00"/>
        </a:accent6>
        <a:hlink>
          <a:srgbClr val="FF00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llings.pot 2">
        <a:dk1>
          <a:srgbClr val="000000"/>
        </a:dk1>
        <a:lt1>
          <a:srgbClr val="FFFFFF"/>
        </a:lt1>
        <a:dk2>
          <a:srgbClr val="000000"/>
        </a:dk2>
        <a:lt2>
          <a:srgbClr val="5E574E"/>
        </a:lt2>
        <a:accent1>
          <a:srgbClr val="FF6600"/>
        </a:accent1>
        <a:accent2>
          <a:srgbClr val="FFCC00"/>
        </a:accent2>
        <a:accent3>
          <a:srgbClr val="FFFFFF"/>
        </a:accent3>
        <a:accent4>
          <a:srgbClr val="000000"/>
        </a:accent4>
        <a:accent5>
          <a:srgbClr val="FFB8AA"/>
        </a:accent5>
        <a:accent6>
          <a:srgbClr val="E7B900"/>
        </a:accent6>
        <a:hlink>
          <a:srgbClr val="996633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llings.pot 3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llings.pot 4">
        <a:dk1>
          <a:srgbClr val="000000"/>
        </a:dk1>
        <a:lt1>
          <a:srgbClr val="FFFFFF"/>
        </a:lt1>
        <a:dk2>
          <a:srgbClr val="800000"/>
        </a:dk2>
        <a:lt2>
          <a:srgbClr val="5E574E"/>
        </a:lt2>
        <a:accent1>
          <a:srgbClr val="FF6600"/>
        </a:accent1>
        <a:accent2>
          <a:srgbClr val="FFCC00"/>
        </a:accent2>
        <a:accent3>
          <a:srgbClr val="FFFFFF"/>
        </a:accent3>
        <a:accent4>
          <a:srgbClr val="000000"/>
        </a:accent4>
        <a:accent5>
          <a:srgbClr val="FFB8AA"/>
        </a:accent5>
        <a:accent6>
          <a:srgbClr val="E7B900"/>
        </a:accent6>
        <a:hlink>
          <a:srgbClr val="FF0000"/>
        </a:hlink>
        <a:folHlink>
          <a:srgbClr val="FFFF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llings.pot 5">
        <a:dk1>
          <a:srgbClr val="000066"/>
        </a:dk1>
        <a:lt1>
          <a:srgbClr val="FFFFFF"/>
        </a:lt1>
        <a:dk2>
          <a:srgbClr val="0000FF"/>
        </a:dk2>
        <a:lt2>
          <a:srgbClr val="000000"/>
        </a:lt2>
        <a:accent1>
          <a:srgbClr val="0066FF"/>
        </a:accent1>
        <a:accent2>
          <a:srgbClr val="33CCCC"/>
        </a:accent2>
        <a:accent3>
          <a:srgbClr val="FFFFFF"/>
        </a:accent3>
        <a:accent4>
          <a:srgbClr val="000056"/>
        </a:accent4>
        <a:accent5>
          <a:srgbClr val="AAB8FF"/>
        </a:accent5>
        <a:accent6>
          <a:srgbClr val="2DB9B9"/>
        </a:accent6>
        <a:hlink>
          <a:srgbClr val="FF00FF"/>
        </a:hlink>
        <a:folHlink>
          <a:srgbClr val="9933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llings.pot 6">
        <a:dk1>
          <a:srgbClr val="000000"/>
        </a:dk1>
        <a:lt1>
          <a:srgbClr val="FFFFFF"/>
        </a:lt1>
        <a:dk2>
          <a:srgbClr val="000066"/>
        </a:dk2>
        <a:lt2>
          <a:srgbClr val="FFCC00"/>
        </a:lt2>
        <a:accent1>
          <a:srgbClr val="0066FF"/>
        </a:accent1>
        <a:accent2>
          <a:srgbClr val="33CCCC"/>
        </a:accent2>
        <a:accent3>
          <a:srgbClr val="AAAAB8"/>
        </a:accent3>
        <a:accent4>
          <a:srgbClr val="DADADA"/>
        </a:accent4>
        <a:accent5>
          <a:srgbClr val="AAB8FF"/>
        </a:accent5>
        <a:accent6>
          <a:srgbClr val="2DB9B9"/>
        </a:accent6>
        <a:hlink>
          <a:srgbClr val="FF00FF"/>
        </a:hlink>
        <a:folHlink>
          <a:srgbClr val="9933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llings.pot 7">
        <a:dk1>
          <a:srgbClr val="5E574E"/>
        </a:dk1>
        <a:lt1>
          <a:srgbClr val="FFFFCC"/>
        </a:lt1>
        <a:dk2>
          <a:srgbClr val="800000"/>
        </a:dk2>
        <a:lt2>
          <a:srgbClr val="FFCC00"/>
        </a:lt2>
        <a:accent1>
          <a:srgbClr val="CC9900"/>
        </a:accent1>
        <a:accent2>
          <a:srgbClr val="FF6600"/>
        </a:accent2>
        <a:accent3>
          <a:srgbClr val="C0AAAA"/>
        </a:accent3>
        <a:accent4>
          <a:srgbClr val="DADAAE"/>
        </a:accent4>
        <a:accent5>
          <a:srgbClr val="E2CAAA"/>
        </a:accent5>
        <a:accent6>
          <a:srgbClr val="E75C00"/>
        </a:accent6>
        <a:hlink>
          <a:srgbClr val="FF00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2794</TotalTime>
  <Words>755</Words>
  <Application>Microsoft Office PowerPoint</Application>
  <PresentationFormat>全屏显示(4:3)</PresentationFormat>
  <Paragraphs>206</Paragraphs>
  <Slides>29</Slides>
  <Notes>27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2</vt:i4>
      </vt:variant>
      <vt:variant>
        <vt:lpstr>幻灯片标题</vt:lpstr>
      </vt:variant>
      <vt:variant>
        <vt:i4>29</vt:i4>
      </vt:variant>
    </vt:vector>
  </HeadingPairs>
  <TitlesOfParts>
    <vt:vector size="39" baseType="lpstr">
      <vt:lpstr>Monotype Sorts</vt:lpstr>
      <vt:lpstr>宋体</vt:lpstr>
      <vt:lpstr>Arial</vt:lpstr>
      <vt:lpstr>Arial Black</vt:lpstr>
      <vt:lpstr>Calibri</vt:lpstr>
      <vt:lpstr>Courier New</vt:lpstr>
      <vt:lpstr>Tahoma</vt:lpstr>
      <vt:lpstr>Times New Roman</vt:lpstr>
      <vt:lpstr>Office 主题</vt:lpstr>
      <vt:lpstr>1_stallings</vt:lpstr>
      <vt:lpstr>Lecture 05: Assembly Language Programming (2)</vt:lpstr>
      <vt:lpstr>PowerPoint 演示文稿</vt:lpstr>
      <vt:lpstr>Arithmetic Instructions</vt:lpstr>
      <vt:lpstr>Unsigned Addition</vt:lpstr>
      <vt:lpstr>Addition Example of Individual Bytes</vt:lpstr>
      <vt:lpstr>Addition Example of Multi-byte Nums</vt:lpstr>
      <vt:lpstr>Unsigned Subtraction</vt:lpstr>
      <vt:lpstr>Subtraction Example of Individual Bytes</vt:lpstr>
      <vt:lpstr>Subtraction Example of Multi-byte Nums</vt:lpstr>
      <vt:lpstr>Unsigned Multiplication</vt:lpstr>
      <vt:lpstr>Unsigned Multiplication Example</vt:lpstr>
      <vt:lpstr>Unsigned Division</vt:lpstr>
      <vt:lpstr>Unsigned Division Example</vt:lpstr>
      <vt:lpstr>Logic Instructions</vt:lpstr>
      <vt:lpstr>AND</vt:lpstr>
      <vt:lpstr>OR</vt:lpstr>
      <vt:lpstr>XOR</vt:lpstr>
      <vt:lpstr>NOT</vt:lpstr>
      <vt:lpstr>Logical SHIFT</vt:lpstr>
      <vt:lpstr>Example: BCD &amp; ASCII Numbers Conversion</vt:lpstr>
      <vt:lpstr>ASCII -&gt; Unpacked BCD Conversion</vt:lpstr>
      <vt:lpstr>ASCII -&gt; Packed BCD Conversion</vt:lpstr>
      <vt:lpstr>ROTATE</vt:lpstr>
      <vt:lpstr>ROTATE Cont.</vt:lpstr>
      <vt:lpstr>COMPARE of Unsigned Numbers</vt:lpstr>
      <vt:lpstr>PowerPoint 演示文稿</vt:lpstr>
      <vt:lpstr>COMPARE of Signed Numbers</vt:lpstr>
      <vt:lpstr>PowerPoint 演示文稿</vt:lpstr>
      <vt:lpstr>Quiz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Lecture 2: More on I/O and Memory</dc:title>
  <dc:creator>archee</dc:creator>
  <cp:lastModifiedBy>archee</cp:lastModifiedBy>
  <cp:revision>191</cp:revision>
  <dcterms:created xsi:type="dcterms:W3CDTF">2012-02-15T06:15:34Z</dcterms:created>
  <dcterms:modified xsi:type="dcterms:W3CDTF">2014-02-25T03:34:14Z</dcterms:modified>
</cp:coreProperties>
</file>